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2.xml" ContentType="application/vnd.openxmlformats-officedocument.presentationml.tags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277" r:id="rId1"/>
  </p:sldMasterIdLst>
  <p:notesMasterIdLst>
    <p:notesMasterId r:id="rId59"/>
  </p:notesMasterIdLst>
  <p:handoutMasterIdLst>
    <p:handoutMasterId r:id="rId60"/>
  </p:handoutMasterIdLst>
  <p:sldIdLst>
    <p:sldId id="315" r:id="rId2"/>
    <p:sldId id="409" r:id="rId3"/>
    <p:sldId id="288" r:id="rId4"/>
    <p:sldId id="289" r:id="rId5"/>
    <p:sldId id="431" r:id="rId6"/>
    <p:sldId id="430" r:id="rId7"/>
    <p:sldId id="317" r:id="rId8"/>
    <p:sldId id="417" r:id="rId9"/>
    <p:sldId id="411" r:id="rId10"/>
    <p:sldId id="406" r:id="rId11"/>
    <p:sldId id="408" r:id="rId12"/>
    <p:sldId id="412" r:id="rId13"/>
    <p:sldId id="410" r:id="rId14"/>
    <p:sldId id="414" r:id="rId15"/>
    <p:sldId id="416" r:id="rId16"/>
    <p:sldId id="419" r:id="rId17"/>
    <p:sldId id="424" r:id="rId18"/>
    <p:sldId id="429" r:id="rId19"/>
    <p:sldId id="318" r:id="rId20"/>
    <p:sldId id="395" r:id="rId21"/>
    <p:sldId id="320" r:id="rId22"/>
    <p:sldId id="321" r:id="rId23"/>
    <p:sldId id="322" r:id="rId24"/>
    <p:sldId id="323" r:id="rId25"/>
    <p:sldId id="420" r:id="rId26"/>
    <p:sldId id="324" r:id="rId27"/>
    <p:sldId id="325" r:id="rId28"/>
    <p:sldId id="396" r:id="rId29"/>
    <p:sldId id="359" r:id="rId30"/>
    <p:sldId id="394" r:id="rId31"/>
    <p:sldId id="398" r:id="rId32"/>
    <p:sldId id="399" r:id="rId33"/>
    <p:sldId id="397" r:id="rId34"/>
    <p:sldId id="400" r:id="rId35"/>
    <p:sldId id="401" r:id="rId36"/>
    <p:sldId id="347" r:id="rId37"/>
    <p:sldId id="348" r:id="rId38"/>
    <p:sldId id="349" r:id="rId39"/>
    <p:sldId id="403" r:id="rId40"/>
    <p:sldId id="332" r:id="rId41"/>
    <p:sldId id="402" r:id="rId42"/>
    <p:sldId id="422" r:id="rId43"/>
    <p:sldId id="404" r:id="rId44"/>
    <p:sldId id="423" r:id="rId45"/>
    <p:sldId id="330" r:id="rId46"/>
    <p:sldId id="425" r:id="rId47"/>
    <p:sldId id="426" r:id="rId48"/>
    <p:sldId id="405" r:id="rId49"/>
    <p:sldId id="346" r:id="rId50"/>
    <p:sldId id="428" r:id="rId51"/>
    <p:sldId id="427" r:id="rId52"/>
    <p:sldId id="351" r:id="rId53"/>
    <p:sldId id="352" r:id="rId54"/>
    <p:sldId id="355" r:id="rId55"/>
    <p:sldId id="356" r:id="rId56"/>
    <p:sldId id="358" r:id="rId57"/>
    <p:sldId id="286" r:id="rId58"/>
  </p:sldIdLst>
  <p:sldSz cx="9144000" cy="5143500" type="screen16x9"/>
  <p:notesSz cx="6858000" cy="9144000"/>
  <p:custShowLst>
    <p:custShow name="自定义放映 1" id="0">
      <p:sldLst>
        <p:sld r:id="rId58"/>
      </p:sldLst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11" userDrawn="1">
          <p15:clr>
            <a:srgbClr val="A4A3A4"/>
          </p15:clr>
        </p15:guide>
        <p15:guide id="2" pos="294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5BCFE"/>
    <a:srgbClr val="00B0F0"/>
    <a:srgbClr val="4192DB"/>
    <a:srgbClr val="0070C0"/>
    <a:srgbClr val="00528E"/>
    <a:srgbClr val="00BEFF"/>
    <a:srgbClr val="29C7FF"/>
    <a:srgbClr val="FF1919"/>
    <a:srgbClr val="3BCCFF"/>
    <a:srgbClr val="0042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57" autoAdjust="0"/>
    <p:restoredTop sz="96741" autoAdjust="0"/>
  </p:normalViewPr>
  <p:slideViewPr>
    <p:cSldViewPr>
      <p:cViewPr varScale="1">
        <p:scale>
          <a:sx n="145" d="100"/>
          <a:sy n="145" d="100"/>
        </p:scale>
        <p:origin x="330" y="120"/>
      </p:cViewPr>
      <p:guideLst>
        <p:guide orient="horz" pos="1511"/>
        <p:guide pos="294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6" d="100"/>
        <a:sy n="18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604" y="-90"/>
      </p:cViewPr>
      <p:guideLst>
        <p:guide orient="horz" pos="2880"/>
        <p:guide pos="2160"/>
      </p:guideLst>
    </p:cSldViewPr>
  </p:notes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DDA2A-4AE1-4F65-BC03-F8BE630E4F7A}" type="datetimeFigureOut">
              <a:rPr lang="zh-CN" altLang="en-US" smtClean="0"/>
              <a:t>2025-05-21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2F385-3A56-4E2B-9C81-17E2D8A7DA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3981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3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/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0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A930D33-079D-4CA9-A1E7-7078CAC5F2FE}" type="slidenum">
              <a:rPr lang="zh-CN" alt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739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03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685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063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569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937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530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132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801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801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801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801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8019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794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8019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8019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138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8019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2985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7411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2904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6718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22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2767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4693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7970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3922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6569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8019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5327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3357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5191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8019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669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175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7069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8019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1883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1912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8019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8019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8019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8019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30D33-079D-4CA9-A1E7-7078CAC5F2FE}" type="slidenum">
              <a:rPr lang="zh-CN" alt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28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801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567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845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072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4F346-9435-41B1-AD1D-461963F20B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683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2025-05-21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602711"/>
      </p:ext>
    </p:extLst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2025-05-21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528202"/>
      </p:ext>
    </p:extLst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2025-05-21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66478"/>
      </p:ext>
    </p:extLst>
  </p:cSld>
  <p:clrMapOvr>
    <a:masterClrMapping/>
  </p:clrMapOvr>
  <p:transition spd="slow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矩形 13"/>
          <p:cNvSpPr/>
          <p:nvPr userDrawn="1"/>
        </p:nvSpPr>
        <p:spPr bwMode="auto">
          <a:xfrm>
            <a:off x="0" y="158223"/>
            <a:ext cx="1295486" cy="548626"/>
          </a:xfrm>
          <a:prstGeom prst="rect">
            <a:avLst/>
          </a:prstGeom>
          <a:solidFill>
            <a:srgbClr val="4192D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LOGO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企业名称</a:t>
            </a:r>
          </a:p>
        </p:txBody>
      </p:sp>
      <p:sp>
        <p:nvSpPr>
          <p:cNvPr id="15" name="矩形 14"/>
          <p:cNvSpPr/>
          <p:nvPr userDrawn="1"/>
        </p:nvSpPr>
        <p:spPr bwMode="auto">
          <a:xfrm>
            <a:off x="1371684" y="158223"/>
            <a:ext cx="76198" cy="548626"/>
          </a:xfrm>
          <a:prstGeom prst="rect">
            <a:avLst/>
          </a:prstGeom>
          <a:solidFill>
            <a:srgbClr val="4192D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91424" y="171864"/>
            <a:ext cx="7652576" cy="534985"/>
          </a:xfrm>
        </p:spPr>
        <p:txBody>
          <a:bodyPr>
            <a:normAutofit/>
          </a:bodyPr>
          <a:lstStyle>
            <a:lvl1pPr>
              <a:defRPr sz="2800" b="0">
                <a:solidFill>
                  <a:srgbClr val="0070C0"/>
                </a:solidFill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06051688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685761"/>
      </p:ext>
    </p:extLst>
  </p:cSld>
  <p:clrMapOvr>
    <a:masterClrMapping/>
  </p:clrMapOvr>
  <p:transition spd="slow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431561"/>
      </p:ext>
    </p:extLst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2025-05-21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32496"/>
      </p:ext>
    </p:extLst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2025-05-21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90415"/>
      </p:ext>
    </p:extLst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2025-05-21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125728"/>
      </p:ext>
    </p:extLst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2025-05-21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061384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2025-05-21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508420"/>
      </p:ext>
    </p:extLst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2025-05-21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533759"/>
      </p:ext>
    </p:extLst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2025-05-21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181011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2025-05-21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325944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2025-05-21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42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  <p:sldLayoutId id="2147484289" r:id="rId12"/>
    <p:sldLayoutId id="2147484290" r:id="rId13"/>
    <p:sldLayoutId id="2147484267" r:id="rId14"/>
  </p:sldLayoutIdLst>
  <p:transition spd="slow">
    <p:blinds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slide" Target="slide3.xml"/><Relationship Id="rId7" Type="http://schemas.openxmlformats.org/officeDocument/2006/relationships/slide" Target="slide3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5" Type="http://schemas.openxmlformats.org/officeDocument/2006/relationships/slide" Target="slide10.xml"/><Relationship Id="rId10" Type="http://schemas.openxmlformats.org/officeDocument/2006/relationships/slide" Target="slide52.xml"/><Relationship Id="rId4" Type="http://schemas.openxmlformats.org/officeDocument/2006/relationships/slide" Target="slide8.xml"/><Relationship Id="rId9" Type="http://schemas.openxmlformats.org/officeDocument/2006/relationships/slide" Target="slide4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58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 bwMode="auto">
          <a:xfrm flipH="1">
            <a:off x="1732126" y="1885968"/>
            <a:ext cx="5659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文本框 13"/>
          <p:cNvSpPr txBox="1"/>
          <p:nvPr/>
        </p:nvSpPr>
        <p:spPr>
          <a:xfrm>
            <a:off x="2222592" y="2065664"/>
            <a:ext cx="47115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0070C0"/>
                </a:solidFill>
                <a:latin typeface="宋体" pitchFamily="2" charset="-122"/>
              </a:rPr>
              <a:t>网上预约报销系统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3636825" y="2914960"/>
            <a:ext cx="162095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accent5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使用培训</a:t>
            </a:r>
            <a:endParaRPr lang="en-US" altLang="zh-CN" sz="2800" dirty="0">
              <a:solidFill>
                <a:schemeClr val="accent5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58920" y="1081586"/>
            <a:ext cx="47115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b="1">
                <a:solidFill>
                  <a:srgbClr val="0070C0"/>
                </a:solidFill>
                <a:latin typeface="宋体" pitchFamily="2" charset="-122"/>
              </a:defRPr>
            </a:lvl1pPr>
          </a:lstStyle>
          <a:p>
            <a:pPr algn="ctr"/>
            <a:r>
              <a:rPr lang="zh-CN" altLang="en-US" dirty="0"/>
              <a:t>江苏第二师范学院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8477959-F431-4D7E-B345-EC4B58C59B12}"/>
              </a:ext>
            </a:extLst>
          </p:cNvPr>
          <p:cNvSpPr txBox="1"/>
          <p:nvPr/>
        </p:nvSpPr>
        <p:spPr>
          <a:xfrm>
            <a:off x="3725054" y="3693036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itchFamily="49" charset="-122"/>
                <a:ea typeface="幼圆" pitchFamily="49" charset="-122"/>
              </a:rPr>
              <a:t>讲解人：顾琪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幼圆" pitchFamily="49" charset="-122"/>
              <a:ea typeface="幼圆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4016079-973D-4D4A-A341-B10A81808F72}"/>
              </a:ext>
            </a:extLst>
          </p:cNvPr>
          <p:cNvSpPr txBox="1"/>
          <p:nvPr/>
        </p:nvSpPr>
        <p:spPr>
          <a:xfrm>
            <a:off x="3838867" y="419851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itchFamily="49" charset="-122"/>
                <a:ea typeface="幼圆" pitchFamily="49" charset="-122"/>
              </a:rPr>
              <a:t>2020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itchFamily="49" charset="-122"/>
                <a:ea typeface="幼圆" pitchFamily="49" charset="-122"/>
              </a:rPr>
              <a:t>年</a:t>
            </a:r>
            <a:r>
              <a: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itchFamily="49" charset="-122"/>
                <a:ea typeface="幼圆" pitchFamily="49" charset="-122"/>
              </a:rPr>
              <a:t>08</a:t>
            </a:r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itchFamily="49" charset="-122"/>
                <a:ea typeface="幼圆" pitchFamily="49" charset="-122"/>
              </a:rPr>
              <a:t>月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幼圆" pitchFamily="49" charset="-122"/>
              <a:ea typeface="幼圆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780524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25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75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25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8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31468"/>
            <a:ext cx="9144793" cy="5206435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5486400" y="872127"/>
            <a:ext cx="1244600" cy="1244600"/>
          </a:xfrm>
          <a:prstGeom prst="roundRect">
            <a:avLst/>
          </a:prstGeom>
          <a:solidFill>
            <a:srgbClr val="1543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23" name="圆角矩形 22"/>
          <p:cNvSpPr/>
          <p:nvPr/>
        </p:nvSpPr>
        <p:spPr>
          <a:xfrm rot="18800826">
            <a:off x="5507169" y="854797"/>
            <a:ext cx="1203060" cy="1203060"/>
          </a:xfrm>
          <a:prstGeom prst="roundRect">
            <a:avLst/>
          </a:prstGeom>
          <a:noFill/>
          <a:ln>
            <a:solidFill>
              <a:srgbClr val="00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41877" y="986595"/>
            <a:ext cx="11336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03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368800" y="2300588"/>
            <a:ext cx="2909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438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        </a:t>
            </a:r>
            <a:r>
              <a:rPr lang="zh-CN" altLang="en-US" sz="2800" b="1" dirty="0">
                <a:solidFill>
                  <a:srgbClr val="15438F"/>
                </a:solidFill>
                <a:latin typeface="微软雅黑"/>
                <a:ea typeface="微软雅黑"/>
              </a:rPr>
              <a:t>项目授权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438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 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C314870-F65D-4CF4-BFD2-FCC5416F47E5}"/>
              </a:ext>
            </a:extLst>
          </p:cNvPr>
          <p:cNvSpPr txBox="1"/>
          <p:nvPr/>
        </p:nvSpPr>
        <p:spPr>
          <a:xfrm>
            <a:off x="4191010" y="2979204"/>
            <a:ext cx="2012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438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授权流程</a:t>
            </a:r>
            <a:r>
              <a:rPr lang="zh-CN" altLang="en-US" sz="2000" dirty="0">
                <a:solidFill>
                  <a:srgbClr val="15438F"/>
                </a:solidFill>
                <a:latin typeface="微软雅黑"/>
                <a:ea typeface="微软雅黑"/>
              </a:rPr>
              <a:t>介绍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5438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9415CF8-7CBB-407F-BE99-E55015CA18A0}"/>
              </a:ext>
            </a:extLst>
          </p:cNvPr>
          <p:cNvSpPr txBox="1"/>
          <p:nvPr/>
        </p:nvSpPr>
        <p:spPr>
          <a:xfrm>
            <a:off x="6476950" y="2968106"/>
            <a:ext cx="2012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000" dirty="0">
                <a:solidFill>
                  <a:srgbClr val="15438F"/>
                </a:solidFill>
                <a:latin typeface="微软雅黑"/>
                <a:ea typeface="微软雅黑"/>
              </a:rPr>
              <a:t>查询功能介绍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5438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85771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7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</a:t>
            </a:r>
            <a:r>
              <a:rPr lang="zh-CN" altLang="en-US" dirty="0"/>
              <a:t>项目授权角色介绍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304A6C8-F129-40F8-ABC4-65079F1CF24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750624ED-6A34-4FAD-9E56-8C8ED6AFF05A}"/>
              </a:ext>
            </a:extLst>
          </p:cNvPr>
          <p:cNvSpPr/>
          <p:nvPr/>
        </p:nvSpPr>
        <p:spPr>
          <a:xfrm>
            <a:off x="5714970" y="915685"/>
            <a:ext cx="1439975" cy="534985"/>
          </a:xfrm>
          <a:prstGeom prst="rect">
            <a:avLst/>
          </a:prstGeom>
          <a:solidFill>
            <a:srgbClr val="05BCF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433B332A-D3D9-4DF9-A1E5-B9E5E8A2FE3C}"/>
              </a:ext>
            </a:extLst>
          </p:cNvPr>
          <p:cNvSpPr/>
          <p:nvPr/>
        </p:nvSpPr>
        <p:spPr>
          <a:xfrm>
            <a:off x="5703048" y="2348464"/>
            <a:ext cx="1439975" cy="534985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B3AC2BFD-B137-4E54-BFC9-76D42BB0200B}"/>
              </a:ext>
            </a:extLst>
          </p:cNvPr>
          <p:cNvSpPr/>
          <p:nvPr/>
        </p:nvSpPr>
        <p:spPr>
          <a:xfrm>
            <a:off x="5703048" y="3781032"/>
            <a:ext cx="1439975" cy="534985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62F448F-B1CE-4382-9CEA-4DCE50A00EAC}"/>
              </a:ext>
            </a:extLst>
          </p:cNvPr>
          <p:cNvSpPr txBox="1"/>
          <p:nvPr/>
        </p:nvSpPr>
        <p:spPr>
          <a:xfrm>
            <a:off x="5846144" y="991883"/>
            <a:ext cx="1219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</a:rPr>
              <a:t>项目负责人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95422B5-F54D-41C3-B6E5-EC91BB8FB15C}"/>
              </a:ext>
            </a:extLst>
          </p:cNvPr>
          <p:cNvSpPr txBox="1"/>
          <p:nvPr/>
        </p:nvSpPr>
        <p:spPr>
          <a:xfrm>
            <a:off x="5827948" y="2410392"/>
            <a:ext cx="1219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</a:rPr>
              <a:t>项目管理员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677FDAD-9A50-4314-B5D3-F98F09FEFCB6}"/>
              </a:ext>
            </a:extLst>
          </p:cNvPr>
          <p:cNvSpPr txBox="1"/>
          <p:nvPr/>
        </p:nvSpPr>
        <p:spPr>
          <a:xfrm>
            <a:off x="5825373" y="3839704"/>
            <a:ext cx="1219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</a:rPr>
              <a:t>项目经办人</a:t>
            </a:r>
          </a:p>
        </p:txBody>
      </p:sp>
      <p:sp>
        <p:nvSpPr>
          <p:cNvPr id="5" name="箭头: 下 4">
            <a:extLst>
              <a:ext uri="{FF2B5EF4-FFF2-40B4-BE49-F238E27FC236}">
                <a16:creationId xmlns:a16="http://schemas.microsoft.com/office/drawing/2014/main" id="{75DC6411-F7CB-47BD-B363-9FDE7A35CF5F}"/>
              </a:ext>
            </a:extLst>
          </p:cNvPr>
          <p:cNvSpPr/>
          <p:nvPr/>
        </p:nvSpPr>
        <p:spPr>
          <a:xfrm>
            <a:off x="6150843" y="1526868"/>
            <a:ext cx="568227" cy="773727"/>
          </a:xfrm>
          <a:prstGeom prst="downArrow">
            <a:avLst/>
          </a:prstGeom>
          <a:solidFill>
            <a:srgbClr val="05B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授权</a:t>
            </a:r>
          </a:p>
        </p:txBody>
      </p:sp>
      <p:sp>
        <p:nvSpPr>
          <p:cNvPr id="29" name="箭头: 下 28">
            <a:extLst>
              <a:ext uri="{FF2B5EF4-FFF2-40B4-BE49-F238E27FC236}">
                <a16:creationId xmlns:a16="http://schemas.microsoft.com/office/drawing/2014/main" id="{3E5641F7-0E4E-4814-BE5B-77F42077575C}"/>
              </a:ext>
            </a:extLst>
          </p:cNvPr>
          <p:cNvSpPr/>
          <p:nvPr/>
        </p:nvSpPr>
        <p:spPr>
          <a:xfrm>
            <a:off x="6138921" y="2945377"/>
            <a:ext cx="568227" cy="773727"/>
          </a:xfrm>
          <a:prstGeom prst="downArrow">
            <a:avLst/>
          </a:prstGeom>
          <a:solidFill>
            <a:srgbClr val="05B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授权</a:t>
            </a:r>
          </a:p>
        </p:txBody>
      </p:sp>
      <p:sp>
        <p:nvSpPr>
          <p:cNvPr id="25" name="箭头: 右弧形 24">
            <a:extLst>
              <a:ext uri="{FF2B5EF4-FFF2-40B4-BE49-F238E27FC236}">
                <a16:creationId xmlns:a16="http://schemas.microsoft.com/office/drawing/2014/main" id="{837D758B-EED6-49FF-8660-CC5CBE25C4F9}"/>
              </a:ext>
            </a:extLst>
          </p:cNvPr>
          <p:cNvSpPr/>
          <p:nvPr/>
        </p:nvSpPr>
        <p:spPr>
          <a:xfrm>
            <a:off x="7238930" y="991883"/>
            <a:ext cx="1219168" cy="3332422"/>
          </a:xfrm>
          <a:prstGeom prst="curvedLeftArrow">
            <a:avLst/>
          </a:prstGeom>
          <a:solidFill>
            <a:srgbClr val="05BCF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授权</a:t>
            </a: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6A7BAE48-716D-4805-9FED-BBB6FBC453D5}"/>
              </a:ext>
            </a:extLst>
          </p:cNvPr>
          <p:cNvCxnSpPr>
            <a:cxnSpLocks/>
          </p:cNvCxnSpPr>
          <p:nvPr/>
        </p:nvCxnSpPr>
        <p:spPr>
          <a:xfrm>
            <a:off x="5029188" y="629553"/>
            <a:ext cx="0" cy="422813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47">
            <a:extLst>
              <a:ext uri="{FF2B5EF4-FFF2-40B4-BE49-F238E27FC236}">
                <a16:creationId xmlns:a16="http://schemas.microsoft.com/office/drawing/2014/main" id="{8DD1D005-BAD7-4855-AF06-C4DA63732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570" y="742998"/>
            <a:ext cx="4498203" cy="489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en-US" altLang="zh-CN" sz="1600" dirty="0">
                <a:solidFill>
                  <a:srgbClr val="333333"/>
                </a:solidFill>
              </a:rPr>
              <a:t>【</a:t>
            </a:r>
            <a:r>
              <a:rPr lang="zh-CN" altLang="en-US" sz="1600" dirty="0">
                <a:solidFill>
                  <a:srgbClr val="333333"/>
                </a:solidFill>
              </a:rPr>
              <a:t>项目负责人</a:t>
            </a:r>
            <a:r>
              <a:rPr lang="en-US" altLang="zh-CN" sz="1600" dirty="0">
                <a:solidFill>
                  <a:srgbClr val="333333"/>
                </a:solidFill>
              </a:rPr>
              <a:t>】</a:t>
            </a:r>
            <a:r>
              <a:rPr lang="zh-CN" altLang="en-US" sz="1600" dirty="0">
                <a:solidFill>
                  <a:srgbClr val="333333"/>
                </a:solidFill>
              </a:rPr>
              <a:t>即项目所属人，一般为各部门或各院负责人。可以查询项目使用情况，可以使用项目进行预约报销，并可以授权项目管理员、项目经办人。</a:t>
            </a:r>
            <a:endParaRPr lang="en-US" altLang="zh-CN" sz="1600" dirty="0">
              <a:solidFill>
                <a:srgbClr val="333333"/>
              </a:solidFill>
            </a:endParaRPr>
          </a:p>
          <a:p>
            <a:pPr>
              <a:buNone/>
            </a:pPr>
            <a:r>
              <a:rPr lang="en-US" altLang="zh-CN" sz="1600" dirty="0">
                <a:solidFill>
                  <a:srgbClr val="333333"/>
                </a:solidFill>
              </a:rPr>
              <a:t>【</a:t>
            </a:r>
            <a:r>
              <a:rPr lang="zh-CN" altLang="en-US" sz="1600" dirty="0">
                <a:solidFill>
                  <a:srgbClr val="333333"/>
                </a:solidFill>
              </a:rPr>
              <a:t>项目管理员</a:t>
            </a:r>
            <a:r>
              <a:rPr lang="en-US" altLang="zh-CN" sz="1600" dirty="0">
                <a:solidFill>
                  <a:srgbClr val="333333"/>
                </a:solidFill>
              </a:rPr>
              <a:t>】</a:t>
            </a:r>
            <a:r>
              <a:rPr lang="zh-CN" altLang="en-US" sz="1600" dirty="0">
                <a:solidFill>
                  <a:srgbClr val="333333"/>
                </a:solidFill>
              </a:rPr>
              <a:t>在项目负责人授权后，拥有项目负责人的部分权限，可以查询项目使用情况，可以使用项目进行预约报销，并可以授权项目经办人。</a:t>
            </a:r>
            <a:endParaRPr lang="en-US" altLang="zh-CN" sz="1600" dirty="0">
              <a:solidFill>
                <a:srgbClr val="333333"/>
              </a:solidFill>
            </a:endParaRPr>
          </a:p>
          <a:p>
            <a:pPr>
              <a:buNone/>
            </a:pPr>
            <a:r>
              <a:rPr lang="en-US" altLang="zh-CN" sz="1600" dirty="0">
                <a:solidFill>
                  <a:srgbClr val="333333"/>
                </a:solidFill>
              </a:rPr>
              <a:t>【</a:t>
            </a:r>
            <a:r>
              <a:rPr lang="zh-CN" altLang="en-US" sz="1600" dirty="0">
                <a:solidFill>
                  <a:srgbClr val="333333"/>
                </a:solidFill>
              </a:rPr>
              <a:t>项目经办人</a:t>
            </a:r>
            <a:r>
              <a:rPr lang="en-US" altLang="zh-CN" sz="1600" dirty="0">
                <a:solidFill>
                  <a:srgbClr val="333333"/>
                </a:solidFill>
              </a:rPr>
              <a:t>】</a:t>
            </a:r>
            <a:r>
              <a:rPr lang="zh-CN" altLang="en-US" sz="1600" dirty="0">
                <a:solidFill>
                  <a:srgbClr val="333333"/>
                </a:solidFill>
              </a:rPr>
              <a:t>在项目负责人或项目管理员授权后，仅可以查询项目使用情况，和使用项目进行预约报销。</a:t>
            </a:r>
            <a:endParaRPr lang="zh-CN" altLang="zh-CN" sz="1600" dirty="0">
              <a:solidFill>
                <a:srgbClr val="333333"/>
              </a:solidFill>
            </a:endParaRPr>
          </a:p>
          <a:p>
            <a:pPr>
              <a:buNone/>
            </a:pPr>
            <a:endParaRPr lang="en-US" altLang="zh-CN" sz="1600" dirty="0">
              <a:solidFill>
                <a:srgbClr val="333333"/>
              </a:solidFill>
            </a:endParaRPr>
          </a:p>
          <a:p>
            <a:pPr>
              <a:buNone/>
            </a:pPr>
            <a:r>
              <a:rPr lang="en-US" altLang="zh-CN" sz="1600" dirty="0">
                <a:solidFill>
                  <a:srgbClr val="333333"/>
                </a:solidFill>
              </a:rPr>
              <a:t>【</a:t>
            </a:r>
            <a:r>
              <a:rPr lang="zh-CN" altLang="en-US" sz="1600" dirty="0">
                <a:solidFill>
                  <a:srgbClr val="333333"/>
                </a:solidFill>
              </a:rPr>
              <a:t>项目经办人</a:t>
            </a:r>
            <a:r>
              <a:rPr lang="en-US" altLang="zh-CN" sz="1600" dirty="0">
                <a:solidFill>
                  <a:srgbClr val="333333"/>
                </a:solidFill>
              </a:rPr>
              <a:t>】</a:t>
            </a:r>
            <a:r>
              <a:rPr lang="zh-CN" altLang="en-US" sz="1600" dirty="0">
                <a:solidFill>
                  <a:srgbClr val="333333"/>
                </a:solidFill>
              </a:rPr>
              <a:t>又分为</a:t>
            </a:r>
            <a:r>
              <a:rPr lang="en-US" altLang="zh-CN" sz="1600" dirty="0">
                <a:solidFill>
                  <a:srgbClr val="333333"/>
                </a:solidFill>
              </a:rPr>
              <a:t>【</a:t>
            </a:r>
            <a:r>
              <a:rPr lang="zh-CN" altLang="en-US" sz="1600" dirty="0">
                <a:solidFill>
                  <a:srgbClr val="333333"/>
                </a:solidFill>
              </a:rPr>
              <a:t>总额经办人</a:t>
            </a:r>
            <a:r>
              <a:rPr lang="en-US" altLang="zh-CN" sz="1600" dirty="0">
                <a:solidFill>
                  <a:srgbClr val="333333"/>
                </a:solidFill>
              </a:rPr>
              <a:t>】</a:t>
            </a:r>
            <a:r>
              <a:rPr lang="zh-CN" altLang="en-US" sz="1600" dirty="0">
                <a:solidFill>
                  <a:srgbClr val="333333"/>
                </a:solidFill>
              </a:rPr>
              <a:t>和</a:t>
            </a:r>
            <a:r>
              <a:rPr lang="en-US" altLang="zh-CN" sz="1600" dirty="0">
                <a:solidFill>
                  <a:srgbClr val="333333"/>
                </a:solidFill>
              </a:rPr>
              <a:t>【</a:t>
            </a:r>
            <a:r>
              <a:rPr lang="zh-CN" altLang="en-US" sz="1600" dirty="0">
                <a:solidFill>
                  <a:srgbClr val="333333"/>
                </a:solidFill>
              </a:rPr>
              <a:t>无限额经办人</a:t>
            </a:r>
            <a:r>
              <a:rPr lang="en-US" altLang="zh-CN" sz="1600" dirty="0">
                <a:solidFill>
                  <a:srgbClr val="333333"/>
                </a:solidFill>
              </a:rPr>
              <a:t>】</a:t>
            </a:r>
            <a:r>
              <a:rPr lang="zh-CN" altLang="en-US" sz="1600" dirty="0">
                <a:solidFill>
                  <a:srgbClr val="333333"/>
                </a:solidFill>
              </a:rPr>
              <a:t>。</a:t>
            </a:r>
            <a:endParaRPr lang="en-US" altLang="zh-CN" sz="1600" dirty="0">
              <a:solidFill>
                <a:srgbClr val="333333"/>
              </a:solidFill>
            </a:endParaRPr>
          </a:p>
          <a:p>
            <a:pPr>
              <a:buNone/>
            </a:pPr>
            <a:r>
              <a:rPr lang="en-US" altLang="zh-CN" sz="1600" dirty="0">
                <a:solidFill>
                  <a:srgbClr val="333333"/>
                </a:solidFill>
              </a:rPr>
              <a:t>【</a:t>
            </a:r>
            <a:r>
              <a:rPr lang="zh-CN" altLang="en-US" sz="1600" dirty="0">
                <a:solidFill>
                  <a:srgbClr val="333333"/>
                </a:solidFill>
              </a:rPr>
              <a:t>总额经办人</a:t>
            </a:r>
            <a:r>
              <a:rPr lang="en-US" altLang="zh-CN" sz="1600" dirty="0">
                <a:solidFill>
                  <a:srgbClr val="333333"/>
                </a:solidFill>
              </a:rPr>
              <a:t>】</a:t>
            </a:r>
            <a:r>
              <a:rPr lang="zh-CN" altLang="en-US" sz="1600" dirty="0">
                <a:solidFill>
                  <a:srgbClr val="333333"/>
                </a:solidFill>
              </a:rPr>
              <a:t>在授权金额范围内使用项目。</a:t>
            </a:r>
            <a:endParaRPr lang="en-US" altLang="zh-CN" sz="1600" dirty="0">
              <a:solidFill>
                <a:srgbClr val="333333"/>
              </a:solidFill>
            </a:endParaRPr>
          </a:p>
          <a:p>
            <a:pPr>
              <a:buNone/>
            </a:pPr>
            <a:r>
              <a:rPr lang="en-US" altLang="zh-CN" sz="1600" dirty="0">
                <a:solidFill>
                  <a:srgbClr val="333333"/>
                </a:solidFill>
              </a:rPr>
              <a:t>【</a:t>
            </a:r>
            <a:r>
              <a:rPr lang="zh-CN" altLang="en-US" sz="1600" dirty="0">
                <a:solidFill>
                  <a:srgbClr val="333333"/>
                </a:solidFill>
              </a:rPr>
              <a:t>无限额经办人</a:t>
            </a:r>
            <a:r>
              <a:rPr lang="en-US" altLang="zh-CN" sz="1600" dirty="0">
                <a:solidFill>
                  <a:srgbClr val="333333"/>
                </a:solidFill>
              </a:rPr>
              <a:t>】</a:t>
            </a:r>
            <a:r>
              <a:rPr lang="zh-CN" altLang="en-US" sz="1600" dirty="0">
                <a:solidFill>
                  <a:srgbClr val="333333"/>
                </a:solidFill>
              </a:rPr>
              <a:t>只要项目有余额均可使用。</a:t>
            </a:r>
            <a:endParaRPr lang="en-US" altLang="zh-CN" sz="1600" dirty="0">
              <a:solidFill>
                <a:srgbClr val="333333"/>
              </a:solidFill>
            </a:endParaRPr>
          </a:p>
          <a:p>
            <a:pPr>
              <a:buNone/>
            </a:pPr>
            <a:endParaRPr lang="en-US" altLang="zh-CN" sz="1600" dirty="0">
              <a:solidFill>
                <a:srgbClr val="333333"/>
              </a:solidFill>
            </a:endParaRPr>
          </a:p>
          <a:p>
            <a:pPr>
              <a:buNone/>
            </a:pPr>
            <a:endParaRPr lang="zh-CN" altLang="zh-CN" sz="16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1964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</a:t>
            </a:r>
            <a:r>
              <a:rPr lang="zh-CN" altLang="en-US" dirty="0"/>
              <a:t>网上项目授权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381111" y="1900725"/>
            <a:ext cx="2971722" cy="160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zh-CN" sz="2000" dirty="0">
                <a:solidFill>
                  <a:srgbClr val="333333"/>
                </a:solidFill>
              </a:rPr>
              <a:t>登录后进入财务处信息门户网站，点击系统导航的【网上</a:t>
            </a:r>
            <a:r>
              <a:rPr lang="zh-CN" altLang="en-US" sz="2000" dirty="0">
                <a:solidFill>
                  <a:srgbClr val="333333"/>
                </a:solidFill>
              </a:rPr>
              <a:t>项目授权</a:t>
            </a:r>
            <a:r>
              <a:rPr lang="zh-CN" altLang="zh-CN" sz="2000" dirty="0">
                <a:solidFill>
                  <a:srgbClr val="333333"/>
                </a:solidFill>
              </a:rPr>
              <a:t>】按钮，即可进入</a:t>
            </a:r>
            <a:r>
              <a:rPr lang="zh-CN" altLang="en-US" sz="2000" dirty="0">
                <a:solidFill>
                  <a:srgbClr val="333333"/>
                </a:solidFill>
              </a:rPr>
              <a:t>网上项目授权界面</a:t>
            </a:r>
            <a:r>
              <a:rPr lang="zh-CN" altLang="zh-CN" sz="2000" dirty="0">
                <a:solidFill>
                  <a:srgbClr val="333333"/>
                </a:solidFill>
              </a:rPr>
              <a:t>。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3429030" y="1017423"/>
            <a:ext cx="0" cy="324202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304A6C8-F129-40F8-ABC4-65079F1CF24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CEF6F65-CB71-40E4-953E-0CADC748D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259" y="1083400"/>
            <a:ext cx="5105260" cy="306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9001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</a:t>
            </a:r>
            <a:r>
              <a:rPr lang="zh-CN" altLang="en-US" dirty="0"/>
              <a:t>网上项目授权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838297" y="754802"/>
            <a:ext cx="7010217" cy="82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zh-CN" sz="1800" dirty="0">
                <a:solidFill>
                  <a:srgbClr val="333333"/>
                </a:solidFill>
              </a:rPr>
              <a:t>点击系统导航的【网上</a:t>
            </a:r>
            <a:r>
              <a:rPr lang="zh-CN" altLang="en-US" sz="1800" dirty="0">
                <a:solidFill>
                  <a:srgbClr val="333333"/>
                </a:solidFill>
              </a:rPr>
              <a:t>项目授权</a:t>
            </a:r>
            <a:r>
              <a:rPr lang="zh-CN" altLang="zh-CN" sz="1800" dirty="0">
                <a:solidFill>
                  <a:srgbClr val="333333"/>
                </a:solidFill>
              </a:rPr>
              <a:t>】按钮</a:t>
            </a:r>
            <a:r>
              <a:rPr lang="zh-CN" altLang="zh-CN" sz="1800" dirty="0"/>
              <a:t>后</a:t>
            </a:r>
            <a:r>
              <a:rPr lang="zh-CN" altLang="en-US" sz="1800" dirty="0"/>
              <a:t>，</a:t>
            </a:r>
            <a:r>
              <a:rPr lang="zh-CN" altLang="zh-CN" sz="1800" dirty="0"/>
              <a:t>默认进入如下界面。在</a:t>
            </a:r>
            <a:r>
              <a:rPr lang="zh-CN" altLang="en-US" sz="1800" dirty="0"/>
              <a:t>项目授权或申请</a:t>
            </a:r>
            <a:r>
              <a:rPr lang="zh-CN" altLang="zh-CN" sz="1800" dirty="0"/>
              <a:t>前，请仔细</a:t>
            </a:r>
            <a:r>
              <a:rPr lang="zh-CN" altLang="en-US" sz="1800" dirty="0"/>
              <a:t>阅读</a:t>
            </a:r>
            <a:r>
              <a:rPr lang="zh-CN" altLang="zh-CN" sz="1800" dirty="0"/>
              <a:t>注意事项。</a:t>
            </a:r>
          </a:p>
          <a:p>
            <a:pPr>
              <a:buNone/>
            </a:pPr>
            <a:endParaRPr lang="zh-CN" altLang="zh-CN" sz="1100" dirty="0">
              <a:solidFill>
                <a:srgbClr val="333333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04A54A3-F454-4EC0-A3E7-9D514DF2C7D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0F3A07C-E8EF-4EC4-9C4F-1F0012550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18" y="1396423"/>
            <a:ext cx="8153186" cy="368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1030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3.1.1</a:t>
            </a:r>
            <a:r>
              <a:rPr lang="zh-CN" altLang="en-US" dirty="0"/>
              <a:t>网上项目授权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838297" y="754802"/>
            <a:ext cx="7924593" cy="61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1600" dirty="0">
                <a:solidFill>
                  <a:srgbClr val="333333"/>
                </a:solidFill>
              </a:rPr>
              <a:t>蓝颜色框中的是</a:t>
            </a:r>
            <a:r>
              <a:rPr lang="en-US" altLang="zh-CN" sz="1600" dirty="0">
                <a:solidFill>
                  <a:srgbClr val="333333"/>
                </a:solidFill>
              </a:rPr>
              <a:t>【</a:t>
            </a:r>
            <a:r>
              <a:rPr lang="zh-CN" altLang="en-US" sz="1600" dirty="0">
                <a:solidFill>
                  <a:srgbClr val="333333"/>
                </a:solidFill>
              </a:rPr>
              <a:t>身份类型</a:t>
            </a:r>
            <a:r>
              <a:rPr lang="en-US" altLang="zh-CN" sz="1600" dirty="0">
                <a:solidFill>
                  <a:srgbClr val="333333"/>
                </a:solidFill>
              </a:rPr>
              <a:t>】</a:t>
            </a:r>
            <a:r>
              <a:rPr lang="zh-CN" altLang="en-US" sz="1600" dirty="0">
                <a:solidFill>
                  <a:srgbClr val="333333"/>
                </a:solidFill>
              </a:rPr>
              <a:t>，不同的身份类型拥有不同的权限，见注意事项。</a:t>
            </a:r>
            <a:endParaRPr lang="en-US" altLang="zh-CN" sz="1600" dirty="0">
              <a:solidFill>
                <a:srgbClr val="333333"/>
              </a:solidFill>
            </a:endParaRPr>
          </a:p>
          <a:p>
            <a:pPr>
              <a:buNone/>
            </a:pPr>
            <a:r>
              <a:rPr lang="zh-CN" altLang="en-US" sz="1600" dirty="0">
                <a:solidFill>
                  <a:srgbClr val="333333"/>
                </a:solidFill>
              </a:rPr>
              <a:t>点击红颜色框中的</a:t>
            </a:r>
            <a:r>
              <a:rPr lang="en-US" altLang="zh-CN" sz="1600" dirty="0">
                <a:solidFill>
                  <a:srgbClr val="333333"/>
                </a:solidFill>
              </a:rPr>
              <a:t>【</a:t>
            </a:r>
            <a:r>
              <a:rPr lang="zh-CN" altLang="en-US" sz="1600" dirty="0">
                <a:solidFill>
                  <a:srgbClr val="333333"/>
                </a:solidFill>
              </a:rPr>
              <a:t>授权</a:t>
            </a:r>
            <a:r>
              <a:rPr lang="en-US" altLang="zh-CN" sz="1600" dirty="0">
                <a:solidFill>
                  <a:srgbClr val="333333"/>
                </a:solidFill>
              </a:rPr>
              <a:t>】</a:t>
            </a:r>
            <a:r>
              <a:rPr lang="zh-CN" altLang="en-US" sz="1600" dirty="0">
                <a:solidFill>
                  <a:srgbClr val="333333"/>
                </a:solidFill>
              </a:rPr>
              <a:t>按钮， 进入项目授权界面。</a:t>
            </a:r>
            <a:endParaRPr lang="zh-CN" altLang="zh-CN" sz="1600" dirty="0">
              <a:solidFill>
                <a:srgbClr val="333333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04A54A3-F454-4EC0-A3E7-9D514DF2C7D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0829A33-B291-4A21-84C9-E0C20BA3C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08" y="1428780"/>
            <a:ext cx="8179727" cy="364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2160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3.1.2</a:t>
            </a:r>
            <a:r>
              <a:rPr lang="zh-CN" altLang="en-US" dirty="0"/>
              <a:t>网上项目授权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838297" y="754802"/>
            <a:ext cx="7010217" cy="56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1600" dirty="0">
                <a:solidFill>
                  <a:srgbClr val="333333"/>
                </a:solidFill>
              </a:rPr>
              <a:t>进入项目授权界面后，点击</a:t>
            </a:r>
            <a:r>
              <a:rPr lang="en-US" altLang="zh-CN" sz="1600" dirty="0">
                <a:solidFill>
                  <a:srgbClr val="333333"/>
                </a:solidFill>
              </a:rPr>
              <a:t>【</a:t>
            </a:r>
            <a:r>
              <a:rPr lang="zh-CN" altLang="en-US" sz="1600" dirty="0">
                <a:solidFill>
                  <a:srgbClr val="333333"/>
                </a:solidFill>
              </a:rPr>
              <a:t>新增授权</a:t>
            </a:r>
            <a:r>
              <a:rPr lang="en-US" altLang="zh-CN" sz="1600" dirty="0">
                <a:solidFill>
                  <a:srgbClr val="333333"/>
                </a:solidFill>
              </a:rPr>
              <a:t>】</a:t>
            </a:r>
            <a:r>
              <a:rPr lang="zh-CN" altLang="en-US" sz="1600" dirty="0">
                <a:solidFill>
                  <a:srgbClr val="333333"/>
                </a:solidFill>
              </a:rPr>
              <a:t>按钮，再弹出的</a:t>
            </a:r>
            <a:r>
              <a:rPr lang="en-US" altLang="zh-CN" sz="1600" dirty="0">
                <a:solidFill>
                  <a:srgbClr val="333333"/>
                </a:solidFill>
              </a:rPr>
              <a:t>【</a:t>
            </a:r>
            <a:r>
              <a:rPr lang="zh-CN" altLang="en-US" sz="1600" dirty="0">
                <a:solidFill>
                  <a:srgbClr val="333333"/>
                </a:solidFill>
              </a:rPr>
              <a:t>填写授权信息</a:t>
            </a:r>
            <a:r>
              <a:rPr lang="en-US" altLang="zh-CN" sz="1600" dirty="0">
                <a:solidFill>
                  <a:srgbClr val="333333"/>
                </a:solidFill>
              </a:rPr>
              <a:t>】</a:t>
            </a:r>
            <a:r>
              <a:rPr lang="zh-CN" altLang="en-US" sz="1600" dirty="0">
                <a:solidFill>
                  <a:srgbClr val="333333"/>
                </a:solidFill>
              </a:rPr>
              <a:t>对话框中选择和填写信息，最后点击保存按钮即可完成授权。</a:t>
            </a:r>
            <a:endParaRPr lang="zh-CN" altLang="zh-CN" sz="1600" dirty="0">
              <a:solidFill>
                <a:srgbClr val="333333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04A54A3-F454-4EC0-A3E7-9D514DF2C7D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DCBFFA7-C196-44F3-80A5-3FB7B843C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16" y="1489479"/>
            <a:ext cx="4382732" cy="33682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CD17F3C-DDE7-4AFB-BEE1-8979E7E36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396" y="1489479"/>
            <a:ext cx="4154136" cy="3368211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12F43EAD-96D6-43B6-8F78-69451E30DAEB}"/>
              </a:ext>
            </a:extLst>
          </p:cNvPr>
          <p:cNvCxnSpPr>
            <a:cxnSpLocks/>
          </p:cNvCxnSpPr>
          <p:nvPr/>
        </p:nvCxnSpPr>
        <p:spPr>
          <a:xfrm>
            <a:off x="4619027" y="1295582"/>
            <a:ext cx="0" cy="368003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79539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3.1.3</a:t>
            </a:r>
            <a:r>
              <a:rPr lang="zh-CN" altLang="en-US" dirty="0"/>
              <a:t>网上项目授权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838297" y="884721"/>
            <a:ext cx="7010217" cy="34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1800" dirty="0">
                <a:solidFill>
                  <a:srgbClr val="333333"/>
                </a:solidFill>
              </a:rPr>
              <a:t>授权完成后，还可以点击右侧按钮，做</a:t>
            </a:r>
            <a:r>
              <a:rPr lang="en-US" altLang="zh-CN" sz="1800" dirty="0">
                <a:solidFill>
                  <a:srgbClr val="333333"/>
                </a:solidFill>
              </a:rPr>
              <a:t>【</a:t>
            </a:r>
            <a:r>
              <a:rPr lang="zh-CN" altLang="en-US" sz="1800" dirty="0">
                <a:solidFill>
                  <a:srgbClr val="333333"/>
                </a:solidFill>
              </a:rPr>
              <a:t>修改</a:t>
            </a:r>
            <a:r>
              <a:rPr lang="en-US" altLang="zh-CN" sz="1800" dirty="0">
                <a:solidFill>
                  <a:srgbClr val="333333"/>
                </a:solidFill>
              </a:rPr>
              <a:t>】</a:t>
            </a:r>
            <a:r>
              <a:rPr lang="zh-CN" altLang="en-US" sz="1800" dirty="0">
                <a:solidFill>
                  <a:srgbClr val="333333"/>
                </a:solidFill>
              </a:rPr>
              <a:t>或</a:t>
            </a:r>
            <a:r>
              <a:rPr lang="en-US" altLang="zh-CN" sz="1800" dirty="0">
                <a:solidFill>
                  <a:srgbClr val="333333"/>
                </a:solidFill>
              </a:rPr>
              <a:t>【</a:t>
            </a:r>
            <a:r>
              <a:rPr lang="zh-CN" altLang="en-US" sz="1800" dirty="0">
                <a:solidFill>
                  <a:srgbClr val="333333"/>
                </a:solidFill>
              </a:rPr>
              <a:t>撤销</a:t>
            </a:r>
            <a:r>
              <a:rPr lang="en-US" altLang="zh-CN" sz="1800" dirty="0">
                <a:solidFill>
                  <a:srgbClr val="333333"/>
                </a:solidFill>
              </a:rPr>
              <a:t>】</a:t>
            </a:r>
            <a:r>
              <a:rPr lang="zh-CN" altLang="en-US" sz="1800" dirty="0">
                <a:solidFill>
                  <a:srgbClr val="333333"/>
                </a:solidFill>
              </a:rPr>
              <a:t>操作</a:t>
            </a:r>
            <a:r>
              <a:rPr lang="zh-CN" altLang="en-US" sz="1600" dirty="0">
                <a:solidFill>
                  <a:srgbClr val="333333"/>
                </a:solidFill>
              </a:rPr>
              <a:t>。</a:t>
            </a:r>
            <a:endParaRPr lang="zh-CN" altLang="zh-CN" sz="1600" dirty="0">
              <a:solidFill>
                <a:srgbClr val="333333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04A54A3-F454-4EC0-A3E7-9D514DF2C7D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80F58B3-AC8E-4549-A6FE-B5D5A92BE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8" y="1352582"/>
            <a:ext cx="8991484" cy="352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0664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3.2.1</a:t>
            </a:r>
            <a:r>
              <a:rPr lang="zh-CN" altLang="en-US" dirty="0"/>
              <a:t>网上项目查询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1491424" y="652411"/>
            <a:ext cx="7010217" cy="61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1600" dirty="0">
                <a:solidFill>
                  <a:srgbClr val="333333"/>
                </a:solidFill>
              </a:rPr>
              <a:t>点击项目号，可以选择时间范围，查看项目使用明细和项目执行率。</a:t>
            </a:r>
            <a:endParaRPr lang="en-US" altLang="zh-CN" sz="1600" dirty="0">
              <a:solidFill>
                <a:srgbClr val="333333"/>
              </a:solidFill>
            </a:endParaRPr>
          </a:p>
          <a:p>
            <a:pPr>
              <a:buNone/>
            </a:pPr>
            <a:r>
              <a:rPr lang="zh-CN" altLang="en-US" sz="1600" dirty="0">
                <a:solidFill>
                  <a:srgbClr val="333333"/>
                </a:solidFill>
              </a:rPr>
              <a:t>“余额</a:t>
            </a:r>
            <a:r>
              <a:rPr lang="en-US" altLang="zh-CN" sz="1600" dirty="0">
                <a:solidFill>
                  <a:srgbClr val="333333"/>
                </a:solidFill>
              </a:rPr>
              <a:t> = </a:t>
            </a:r>
            <a:r>
              <a:rPr lang="zh-CN" altLang="en-US" sz="1600" dirty="0">
                <a:solidFill>
                  <a:srgbClr val="333333"/>
                </a:solidFill>
              </a:rPr>
              <a:t>预算</a:t>
            </a:r>
            <a:r>
              <a:rPr lang="en-US" altLang="zh-CN" sz="1600" dirty="0">
                <a:solidFill>
                  <a:srgbClr val="333333"/>
                </a:solidFill>
              </a:rPr>
              <a:t>/</a:t>
            </a:r>
            <a:r>
              <a:rPr lang="zh-CN" altLang="en-US" sz="1600" dirty="0">
                <a:solidFill>
                  <a:srgbClr val="333333"/>
                </a:solidFill>
              </a:rPr>
              <a:t>收入数 －</a:t>
            </a:r>
            <a:r>
              <a:rPr lang="en-US" altLang="zh-CN" sz="1600" dirty="0">
                <a:solidFill>
                  <a:srgbClr val="333333"/>
                </a:solidFill>
              </a:rPr>
              <a:t> </a:t>
            </a:r>
            <a:r>
              <a:rPr lang="zh-CN" altLang="en-US" sz="1600" dirty="0">
                <a:solidFill>
                  <a:srgbClr val="333333"/>
                </a:solidFill>
              </a:rPr>
              <a:t>使用数（包含其中往来）</a:t>
            </a:r>
            <a:r>
              <a:rPr lang="en-US" altLang="zh-CN" sz="1600" dirty="0">
                <a:solidFill>
                  <a:srgbClr val="333333"/>
                </a:solidFill>
              </a:rPr>
              <a:t>- </a:t>
            </a:r>
            <a:r>
              <a:rPr lang="zh-CN" altLang="en-US" sz="1600" dirty="0">
                <a:solidFill>
                  <a:srgbClr val="333333"/>
                </a:solidFill>
              </a:rPr>
              <a:t>冻结数“</a:t>
            </a:r>
            <a:endParaRPr lang="zh-CN" altLang="zh-CN" sz="1400" dirty="0">
              <a:solidFill>
                <a:srgbClr val="333333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04A54A3-F454-4EC0-A3E7-9D514DF2C7D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E043633-A134-43CF-9217-904AEE362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00" y="3333730"/>
            <a:ext cx="7848394" cy="15694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12FA5CA-CBA2-4EA2-B8C6-8C038F99B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02" y="1230964"/>
            <a:ext cx="7912090" cy="1930814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A2635F26-490F-4F5A-8E1B-753CB21ACC86}"/>
              </a:ext>
            </a:extLst>
          </p:cNvPr>
          <p:cNvCxnSpPr>
            <a:cxnSpLocks/>
          </p:cNvCxnSpPr>
          <p:nvPr/>
        </p:nvCxnSpPr>
        <p:spPr>
          <a:xfrm>
            <a:off x="152516" y="3257532"/>
            <a:ext cx="883896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71693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3.2.2</a:t>
            </a:r>
            <a:r>
              <a:rPr lang="zh-CN" altLang="en-US" dirty="0"/>
              <a:t>网上项目查询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294026" y="1316654"/>
            <a:ext cx="3211189" cy="295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1800" dirty="0">
                <a:solidFill>
                  <a:srgbClr val="333333"/>
                </a:solidFill>
              </a:rPr>
              <a:t>点击“蓝色加下划线的金额“，可以进一步查看明细。</a:t>
            </a:r>
            <a:endParaRPr lang="en-US" altLang="zh-CN" sz="1800" dirty="0">
              <a:solidFill>
                <a:srgbClr val="333333"/>
              </a:solidFill>
            </a:endParaRPr>
          </a:p>
          <a:p>
            <a:pPr>
              <a:buNone/>
            </a:pPr>
            <a:endParaRPr lang="en-US" altLang="zh-CN" sz="1800" dirty="0">
              <a:solidFill>
                <a:srgbClr val="333333"/>
              </a:solidFill>
            </a:endParaRPr>
          </a:p>
          <a:p>
            <a:pPr>
              <a:buNone/>
            </a:pPr>
            <a:r>
              <a:rPr lang="en-US" altLang="zh-CN" sz="1800" dirty="0">
                <a:solidFill>
                  <a:srgbClr val="333333"/>
                </a:solidFill>
              </a:rPr>
              <a:t>【</a:t>
            </a:r>
            <a:r>
              <a:rPr lang="zh-CN" altLang="en-US" sz="1800" dirty="0">
                <a:solidFill>
                  <a:srgbClr val="333333"/>
                </a:solidFill>
              </a:rPr>
              <a:t>冻结数</a:t>
            </a:r>
            <a:r>
              <a:rPr lang="en-US" altLang="zh-CN" sz="1800" dirty="0">
                <a:solidFill>
                  <a:srgbClr val="333333"/>
                </a:solidFill>
              </a:rPr>
              <a:t>】</a:t>
            </a:r>
            <a:r>
              <a:rPr lang="zh-CN" altLang="en-US" sz="1800" dirty="0">
                <a:solidFill>
                  <a:srgbClr val="333333"/>
                </a:solidFill>
              </a:rPr>
              <a:t>新的预约业务都将实时冻结项目金额，直至到财务处报销后变为使用数为止。因此，如有过期无效或错误的预约记录请及时撤销，以免造成项目经费无法正常使用的情况。</a:t>
            </a:r>
            <a:endParaRPr lang="en-US" altLang="zh-CN" sz="1800" dirty="0">
              <a:solidFill>
                <a:srgbClr val="333333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04A54A3-F454-4EC0-A3E7-9D514DF2C7D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A2635F26-490F-4F5A-8E1B-753CB21ACC86}"/>
              </a:ext>
            </a:extLst>
          </p:cNvPr>
          <p:cNvCxnSpPr>
            <a:cxnSpLocks/>
          </p:cNvCxnSpPr>
          <p:nvPr/>
        </p:nvCxnSpPr>
        <p:spPr>
          <a:xfrm flipV="1">
            <a:off x="3657624" y="1047790"/>
            <a:ext cx="0" cy="365750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59DEAE17-B4FA-4DF2-BBAF-AED45BF8C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673" y="1276384"/>
            <a:ext cx="4886613" cy="283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53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" y="-27698"/>
            <a:ext cx="9144793" cy="5206435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5486400" y="872127"/>
            <a:ext cx="1244600" cy="1244600"/>
          </a:xfrm>
          <a:prstGeom prst="roundRect">
            <a:avLst/>
          </a:prstGeom>
          <a:solidFill>
            <a:srgbClr val="1543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23" name="圆角矩形 22"/>
          <p:cNvSpPr/>
          <p:nvPr/>
        </p:nvSpPr>
        <p:spPr>
          <a:xfrm rot="18800826">
            <a:off x="5507169" y="854797"/>
            <a:ext cx="1203060" cy="1203060"/>
          </a:xfrm>
          <a:prstGeom prst="roundRect">
            <a:avLst/>
          </a:prstGeom>
          <a:noFill/>
          <a:ln>
            <a:solidFill>
              <a:srgbClr val="00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41877" y="986595"/>
            <a:ext cx="11336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04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648198" y="2302431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15438F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>
                <a:sym typeface="Calibri" pitchFamily="34" charset="0"/>
              </a:rPr>
              <a:t>网上预约报销操作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4477398" y="2849208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438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流程</a:t>
            </a:r>
            <a:r>
              <a:rPr lang="zh-CN" altLang="en-US" sz="2000" dirty="0">
                <a:solidFill>
                  <a:srgbClr val="15438F"/>
                </a:solidFill>
                <a:latin typeface="微软雅黑"/>
                <a:ea typeface="微软雅黑"/>
              </a:rPr>
              <a:t>介绍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5438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364659" y="2849208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438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业务定义</a:t>
            </a:r>
          </a:p>
        </p:txBody>
      </p:sp>
    </p:spTree>
    <p:extLst>
      <p:ext uri="{BB962C8B-B14F-4D97-AF65-F5344CB8AC3E}">
        <p14:creationId xmlns:p14="http://schemas.microsoft.com/office/powerpoint/2010/main" val="233480493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9" y="0"/>
            <a:ext cx="9144793" cy="5206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文本框 23"/>
          <p:cNvSpPr txBox="1"/>
          <p:nvPr/>
        </p:nvSpPr>
        <p:spPr>
          <a:xfrm>
            <a:off x="4565791" y="1260013"/>
            <a:ext cx="7010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438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目录</a:t>
            </a:r>
            <a:r>
              <a:rPr lang="zh-CN" altLang="en-US" sz="2800" b="1" noProof="0" dirty="0">
                <a:solidFill>
                  <a:srgbClr val="15438F"/>
                </a:solidFill>
                <a:latin typeface="微软雅黑"/>
                <a:ea typeface="微软雅黑"/>
              </a:rPr>
              <a:t>链接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5438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0" name="文本框 9">
            <a:hlinkClick r:id="rId3" action="ppaction://hlinksldjump"/>
            <a:extLst>
              <a:ext uri="{FF2B5EF4-FFF2-40B4-BE49-F238E27FC236}">
                <a16:creationId xmlns:a16="http://schemas.microsoft.com/office/drawing/2014/main" id="{D70CCDFC-F586-402F-8AEA-A0F5B6BA3D3C}"/>
              </a:ext>
            </a:extLst>
          </p:cNvPr>
          <p:cNvSpPr txBox="1"/>
          <p:nvPr/>
        </p:nvSpPr>
        <p:spPr>
          <a:xfrm>
            <a:off x="5410176" y="333199"/>
            <a:ext cx="1875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5438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01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438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登录系统</a:t>
            </a:r>
          </a:p>
        </p:txBody>
      </p:sp>
      <p:sp>
        <p:nvSpPr>
          <p:cNvPr id="11" name="文本框 10">
            <a:hlinkClick r:id="rId4" action="ppaction://hlinksldjump"/>
            <a:extLst>
              <a:ext uri="{FF2B5EF4-FFF2-40B4-BE49-F238E27FC236}">
                <a16:creationId xmlns:a16="http://schemas.microsoft.com/office/drawing/2014/main" id="{23DE9700-02A9-491D-AEDB-6711709DEA57}"/>
              </a:ext>
            </a:extLst>
          </p:cNvPr>
          <p:cNvSpPr txBox="1"/>
          <p:nvPr/>
        </p:nvSpPr>
        <p:spPr>
          <a:xfrm>
            <a:off x="5410176" y="790192"/>
            <a:ext cx="342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5438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02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438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网上预约</a:t>
            </a:r>
            <a:r>
              <a:rPr lang="zh-CN" altLang="en-US" sz="2000" dirty="0">
                <a:solidFill>
                  <a:srgbClr val="15438F"/>
                </a:solidFill>
                <a:latin typeface="微软雅黑"/>
                <a:ea typeface="微软雅黑"/>
              </a:rPr>
              <a:t>报销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438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流程介绍</a:t>
            </a:r>
            <a:endParaRPr lang="en-US" altLang="zh-CN" sz="2000" dirty="0">
              <a:solidFill>
                <a:srgbClr val="15438F"/>
              </a:solidFill>
              <a:latin typeface="微软雅黑"/>
              <a:ea typeface="微软雅黑"/>
            </a:endParaRP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5438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3" name="文本框 12">
            <a:hlinkClick r:id="rId5" action="ppaction://hlinksldjump"/>
            <a:extLst>
              <a:ext uri="{FF2B5EF4-FFF2-40B4-BE49-F238E27FC236}">
                <a16:creationId xmlns:a16="http://schemas.microsoft.com/office/drawing/2014/main" id="{2016056B-EA15-4117-810E-1EFEA2A7B095}"/>
              </a:ext>
            </a:extLst>
          </p:cNvPr>
          <p:cNvSpPr txBox="1"/>
          <p:nvPr/>
        </p:nvSpPr>
        <p:spPr>
          <a:xfrm>
            <a:off x="5410176" y="1250003"/>
            <a:ext cx="1875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defTabSz="6858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5438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03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438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项目授权</a:t>
            </a:r>
          </a:p>
        </p:txBody>
      </p:sp>
      <p:sp>
        <p:nvSpPr>
          <p:cNvPr id="14" name="文本框 13">
            <a:hlinkClick r:id="rId6" action="ppaction://hlinksldjump"/>
            <a:extLst>
              <a:ext uri="{FF2B5EF4-FFF2-40B4-BE49-F238E27FC236}">
                <a16:creationId xmlns:a16="http://schemas.microsoft.com/office/drawing/2014/main" id="{A66699A3-5FC9-46E9-8479-051986E48F85}"/>
              </a:ext>
            </a:extLst>
          </p:cNvPr>
          <p:cNvSpPr txBox="1"/>
          <p:nvPr/>
        </p:nvSpPr>
        <p:spPr>
          <a:xfrm>
            <a:off x="5410176" y="1709814"/>
            <a:ext cx="2901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defTabSz="6858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5438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04 </a:t>
            </a:r>
            <a:r>
              <a:rPr lang="zh-CN" altLang="en-US" sz="2000" dirty="0">
                <a:solidFill>
                  <a:srgbClr val="15438F"/>
                </a:solidFill>
                <a:latin typeface="微软雅黑"/>
                <a:ea typeface="微软雅黑"/>
              </a:rPr>
              <a:t>网上预约报销操作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5438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" name="文本框 14">
            <a:hlinkClick r:id="rId7" action="ppaction://hlinksldjump"/>
            <a:extLst>
              <a:ext uri="{FF2B5EF4-FFF2-40B4-BE49-F238E27FC236}">
                <a16:creationId xmlns:a16="http://schemas.microsoft.com/office/drawing/2014/main" id="{7740F612-1AFC-48C7-A4F1-C3975C6C144D}"/>
              </a:ext>
            </a:extLst>
          </p:cNvPr>
          <p:cNvSpPr txBox="1"/>
          <p:nvPr/>
        </p:nvSpPr>
        <p:spPr>
          <a:xfrm>
            <a:off x="5410176" y="2167954"/>
            <a:ext cx="2132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defTabSz="6858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5438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05 </a:t>
            </a:r>
            <a:r>
              <a:rPr lang="zh-CN" altLang="en-US" sz="2000" dirty="0">
                <a:solidFill>
                  <a:srgbClr val="15438F"/>
                </a:solidFill>
                <a:latin typeface="微软雅黑"/>
                <a:ea typeface="微软雅黑"/>
              </a:rPr>
              <a:t>暂借款业务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5438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6" name="文本框 25">
            <a:hlinkClick r:id="rId8" action="ppaction://hlinksldjump"/>
            <a:extLst>
              <a:ext uri="{FF2B5EF4-FFF2-40B4-BE49-F238E27FC236}">
                <a16:creationId xmlns:a16="http://schemas.microsoft.com/office/drawing/2014/main" id="{DDDD0FCE-BCF7-4A39-8777-9FE418F5F46F}"/>
              </a:ext>
            </a:extLst>
          </p:cNvPr>
          <p:cNvSpPr txBox="1"/>
          <p:nvPr/>
        </p:nvSpPr>
        <p:spPr>
          <a:xfrm>
            <a:off x="5410176" y="2626094"/>
            <a:ext cx="2388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defTabSz="6858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5438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06 </a:t>
            </a:r>
            <a:r>
              <a:rPr lang="zh-CN" altLang="en-US" sz="2000" dirty="0">
                <a:solidFill>
                  <a:srgbClr val="15438F"/>
                </a:solidFill>
                <a:latin typeface="微软雅黑"/>
                <a:ea typeface="微软雅黑"/>
              </a:rPr>
              <a:t>国内旅费业务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5438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7" name="文本框 26">
            <a:hlinkClick r:id="rId9" action="ppaction://hlinksldjump"/>
            <a:extLst>
              <a:ext uri="{FF2B5EF4-FFF2-40B4-BE49-F238E27FC236}">
                <a16:creationId xmlns:a16="http://schemas.microsoft.com/office/drawing/2014/main" id="{58E52D61-DDBE-4284-8F50-D54E18B73B4C}"/>
              </a:ext>
            </a:extLst>
          </p:cNvPr>
          <p:cNvSpPr txBox="1"/>
          <p:nvPr/>
        </p:nvSpPr>
        <p:spPr>
          <a:xfrm>
            <a:off x="5410176" y="3084234"/>
            <a:ext cx="3414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defTabSz="6858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5438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07 </a:t>
            </a:r>
            <a:r>
              <a:rPr lang="zh-CN" altLang="en-US" sz="2000" dirty="0">
                <a:solidFill>
                  <a:srgbClr val="15438F"/>
                </a:solidFill>
                <a:latin typeface="微软雅黑"/>
                <a:ea typeface="微软雅黑"/>
              </a:rPr>
              <a:t>因公出国（国际旅费）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5438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8" name="文本框 27">
            <a:hlinkClick r:id="rId10" action="ppaction://hlinksldjump"/>
            <a:extLst>
              <a:ext uri="{FF2B5EF4-FFF2-40B4-BE49-F238E27FC236}">
                <a16:creationId xmlns:a16="http://schemas.microsoft.com/office/drawing/2014/main" id="{57D8F50C-BAB1-4F63-9156-7F358CAEE6D3}"/>
              </a:ext>
            </a:extLst>
          </p:cNvPr>
          <p:cNvSpPr txBox="1"/>
          <p:nvPr/>
        </p:nvSpPr>
        <p:spPr>
          <a:xfrm>
            <a:off x="5410176" y="3542374"/>
            <a:ext cx="1875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5438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08 </a:t>
            </a:r>
            <a:r>
              <a:rPr lang="zh-CN" altLang="en-US" sz="2000" dirty="0">
                <a:solidFill>
                  <a:srgbClr val="15438F"/>
                </a:solidFill>
                <a:latin typeface="微软雅黑"/>
                <a:ea typeface="微软雅黑"/>
              </a:rPr>
              <a:t>信息维护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5438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92598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26" grpId="0"/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4.1</a:t>
            </a:r>
            <a:r>
              <a:rPr lang="zh-CN" altLang="en-US" dirty="0"/>
              <a:t> 网上预约报销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838297" y="819196"/>
            <a:ext cx="7543603" cy="80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zh-CN" sz="2400" dirty="0">
                <a:solidFill>
                  <a:srgbClr val="333333"/>
                </a:solidFill>
              </a:rPr>
              <a:t>登录后进入财务处信息门户网站，点击系统导航</a:t>
            </a:r>
            <a:r>
              <a:rPr lang="zh-CN" altLang="zh-CN" sz="2400">
                <a:solidFill>
                  <a:srgbClr val="333333"/>
                </a:solidFill>
              </a:rPr>
              <a:t>的【网上预约</a:t>
            </a:r>
            <a:r>
              <a:rPr lang="zh-CN" altLang="en-US" sz="2400">
                <a:solidFill>
                  <a:srgbClr val="333333"/>
                </a:solidFill>
              </a:rPr>
              <a:t>报销</a:t>
            </a:r>
            <a:r>
              <a:rPr lang="zh-CN" altLang="zh-CN" sz="2400">
                <a:solidFill>
                  <a:srgbClr val="333333"/>
                </a:solidFill>
              </a:rPr>
              <a:t>】</a:t>
            </a:r>
            <a:r>
              <a:rPr lang="zh-CN" altLang="zh-CN" sz="2400" dirty="0">
                <a:solidFill>
                  <a:srgbClr val="333333"/>
                </a:solidFill>
              </a:rPr>
              <a:t>按钮，即可进入网上</a:t>
            </a:r>
            <a:r>
              <a:rPr lang="zh-CN" altLang="en-US" sz="2400" dirty="0">
                <a:solidFill>
                  <a:srgbClr val="333333"/>
                </a:solidFill>
              </a:rPr>
              <a:t>预约报销界面</a:t>
            </a:r>
            <a:r>
              <a:rPr lang="zh-CN" altLang="zh-CN" sz="2400" dirty="0">
                <a:solidFill>
                  <a:srgbClr val="333333"/>
                </a:solidFill>
              </a:rPr>
              <a:t>。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02E53A39-969E-48C7-8964-8E9506179F5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8240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C69787D5-EAFF-4A99-8324-1710734FB17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226DBD3-9969-4236-872E-DC7098E0C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424" y="1693202"/>
            <a:ext cx="5666914" cy="327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4654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4.2.1</a:t>
            </a:r>
            <a:r>
              <a:rPr lang="zh-CN" altLang="en-US" dirty="0"/>
              <a:t> 网上预约报销</a:t>
            </a:r>
            <a:r>
              <a:rPr lang="en-US" altLang="zh-CN" dirty="0"/>
              <a:t>-</a:t>
            </a:r>
            <a:r>
              <a:rPr lang="zh-CN" altLang="en-US" dirty="0"/>
              <a:t>预约管理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838297" y="819196"/>
            <a:ext cx="7010217" cy="88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zh-CN" sz="2000" dirty="0">
                <a:solidFill>
                  <a:srgbClr val="333333"/>
                </a:solidFill>
              </a:rPr>
              <a:t>点击【网上</a:t>
            </a:r>
            <a:r>
              <a:rPr lang="zh-CN" altLang="en-US" sz="2000" dirty="0">
                <a:solidFill>
                  <a:srgbClr val="333333"/>
                </a:solidFill>
              </a:rPr>
              <a:t>报帐业务</a:t>
            </a:r>
            <a:r>
              <a:rPr lang="zh-CN" altLang="zh-CN" sz="2000" dirty="0">
                <a:solidFill>
                  <a:srgbClr val="333333"/>
                </a:solidFill>
              </a:rPr>
              <a:t>】按钮，进入网上</a:t>
            </a:r>
            <a:r>
              <a:rPr lang="zh-CN" altLang="en-US" sz="2000" dirty="0">
                <a:solidFill>
                  <a:srgbClr val="333333"/>
                </a:solidFill>
              </a:rPr>
              <a:t>预约报销</a:t>
            </a:r>
            <a:r>
              <a:rPr lang="zh-CN" altLang="zh-CN" sz="2000" dirty="0">
                <a:solidFill>
                  <a:srgbClr val="333333"/>
                </a:solidFill>
              </a:rPr>
              <a:t>系统</a:t>
            </a:r>
            <a:r>
              <a:rPr lang="zh-CN" altLang="en-US" sz="2000" dirty="0">
                <a:solidFill>
                  <a:srgbClr val="333333"/>
                </a:solidFill>
              </a:rPr>
              <a:t>，</a:t>
            </a:r>
            <a:r>
              <a:rPr lang="zh-CN" altLang="zh-CN" sz="2000" dirty="0"/>
              <a:t>后默认进入如下界面。</a:t>
            </a:r>
          </a:p>
          <a:p>
            <a:pPr>
              <a:buNone/>
            </a:pPr>
            <a:endParaRPr lang="zh-CN" altLang="zh-CN" sz="1100" dirty="0">
              <a:solidFill>
                <a:srgbClr val="333333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96" y="1530893"/>
            <a:ext cx="6934018" cy="358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04A54A3-F454-4EC0-A3E7-9D514DF2C7D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65956766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4.2.2</a:t>
            </a:r>
            <a:r>
              <a:rPr lang="zh-CN" altLang="en-US" dirty="0"/>
              <a:t> 网上预约报销</a:t>
            </a:r>
            <a:r>
              <a:rPr lang="en-US" altLang="zh-CN" dirty="0"/>
              <a:t>-</a:t>
            </a:r>
            <a:r>
              <a:rPr lang="zh-CN" altLang="en-US" dirty="0"/>
              <a:t>预约业务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838297" y="819196"/>
            <a:ext cx="7010217" cy="78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zh-CN" sz="2000" dirty="0">
                <a:solidFill>
                  <a:srgbClr val="333333"/>
                </a:solidFill>
              </a:rPr>
              <a:t>点击【申请报销单】即可进入报销单申请流程。</a:t>
            </a:r>
          </a:p>
          <a:p>
            <a:pPr>
              <a:buNone/>
            </a:pPr>
            <a:endParaRPr lang="zh-CN" altLang="zh-CN" sz="1100" dirty="0">
              <a:solidFill>
                <a:srgbClr val="333333"/>
              </a:solidFill>
            </a:endParaRPr>
          </a:p>
          <a:p>
            <a:pPr>
              <a:buNone/>
            </a:pPr>
            <a:endParaRPr lang="zh-CN" altLang="zh-CN" sz="1100" dirty="0">
              <a:solidFill>
                <a:srgbClr val="33333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34" y="1428780"/>
            <a:ext cx="7010216" cy="363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98DEA6B-E426-4A2B-B690-072C1552F2A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30201588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4.2.3</a:t>
            </a:r>
            <a:r>
              <a:rPr lang="zh-CN" altLang="en-US" dirty="0"/>
              <a:t> 网上预约报销</a:t>
            </a:r>
            <a:r>
              <a:rPr lang="en-US" altLang="zh-CN" dirty="0"/>
              <a:t>-</a:t>
            </a:r>
            <a:r>
              <a:rPr lang="zh-CN" altLang="en-US" dirty="0"/>
              <a:t>新增预约申请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838297" y="819196"/>
            <a:ext cx="7467405" cy="166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zh-CN" sz="2000" dirty="0"/>
              <a:t>点击</a:t>
            </a:r>
            <a:r>
              <a:rPr lang="en-US" altLang="zh-CN" sz="2000" dirty="0"/>
              <a:t>【</a:t>
            </a:r>
            <a:r>
              <a:rPr lang="zh-CN" altLang="zh-CN" sz="2000" dirty="0"/>
              <a:t>申请报销单</a:t>
            </a:r>
            <a:r>
              <a:rPr lang="en-US" altLang="zh-CN" sz="2000" dirty="0"/>
              <a:t>】</a:t>
            </a:r>
            <a:r>
              <a:rPr lang="zh-CN" altLang="zh-CN" sz="2000" dirty="0"/>
              <a:t>，进入报销基本信息的填写，如图所示。</a:t>
            </a:r>
            <a:endParaRPr lang="en-US" altLang="zh-CN" sz="2000" dirty="0"/>
          </a:p>
          <a:p>
            <a:pPr>
              <a:buNone/>
            </a:pPr>
            <a:r>
              <a:rPr lang="zh-CN" altLang="zh-CN" sz="2000" dirty="0"/>
              <a:t>在填写基本信息前，请仔细阅读界面下方的注意事项。标注红色星号的为必填项，其他为选填项。</a:t>
            </a:r>
            <a:endParaRPr lang="en-US" altLang="zh-CN" sz="2000" dirty="0"/>
          </a:p>
          <a:p>
            <a:pPr>
              <a:buNone/>
            </a:pPr>
            <a:endParaRPr lang="zh-CN" altLang="zh-CN" sz="1100" dirty="0">
              <a:solidFill>
                <a:srgbClr val="333333"/>
              </a:solidFill>
            </a:endParaRPr>
          </a:p>
          <a:p>
            <a:pPr>
              <a:buNone/>
            </a:pPr>
            <a:endParaRPr lang="zh-CN" altLang="zh-CN" sz="1100" dirty="0">
              <a:solidFill>
                <a:srgbClr val="333333"/>
              </a:solidFill>
            </a:endParaRPr>
          </a:p>
          <a:p>
            <a:pPr>
              <a:buNone/>
            </a:pPr>
            <a:endParaRPr lang="zh-CN" altLang="zh-CN" sz="1100" dirty="0">
              <a:solidFill>
                <a:srgbClr val="333333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BFD7343-8EB2-41B8-80A7-D6E8166FEE4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581696C-D96B-4B96-A508-9F1161640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96" y="1856310"/>
            <a:ext cx="7162732" cy="328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9238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接连接符 95"/>
          <p:cNvCxnSpPr>
            <a:cxnSpLocks/>
          </p:cNvCxnSpPr>
          <p:nvPr/>
        </p:nvCxnSpPr>
        <p:spPr>
          <a:xfrm>
            <a:off x="2514654" y="884572"/>
            <a:ext cx="0" cy="389692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4.2.4</a:t>
            </a:r>
            <a:r>
              <a:rPr lang="zh-CN" altLang="en-US" dirty="0"/>
              <a:t> 网上预约报销</a:t>
            </a:r>
            <a:r>
              <a:rPr lang="en-US" altLang="zh-CN" dirty="0"/>
              <a:t>-</a:t>
            </a:r>
            <a:r>
              <a:rPr lang="zh-CN" altLang="en-US" dirty="0"/>
              <a:t>填写基本信息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76323" y="971592"/>
            <a:ext cx="2514523" cy="401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zh-CN" sz="1600" dirty="0"/>
              <a:t>报销项目号：点击</a:t>
            </a:r>
            <a:r>
              <a:rPr lang="en-US" altLang="zh-CN" sz="1600" dirty="0"/>
              <a:t>【</a:t>
            </a:r>
            <a:r>
              <a:rPr lang="zh-CN" altLang="en-US" sz="1600" dirty="0"/>
              <a:t>单项目报销</a:t>
            </a:r>
            <a:r>
              <a:rPr lang="en-US" altLang="zh-CN" sz="1600" dirty="0"/>
              <a:t>】</a:t>
            </a:r>
            <a:r>
              <a:rPr lang="zh-CN" altLang="zh-CN" sz="1600" dirty="0"/>
              <a:t>输入框后的按钮可以选择</a:t>
            </a:r>
            <a:r>
              <a:rPr lang="en-US" altLang="zh-CN" sz="1600" dirty="0"/>
              <a:t>[</a:t>
            </a:r>
            <a:r>
              <a:rPr lang="zh-CN" altLang="zh-CN" sz="1600" dirty="0"/>
              <a:t>授权项目</a:t>
            </a:r>
            <a:r>
              <a:rPr lang="en-US" altLang="zh-CN" sz="1600" dirty="0"/>
              <a:t>]</a:t>
            </a:r>
          </a:p>
          <a:p>
            <a:pPr>
              <a:buNone/>
            </a:pPr>
            <a:endParaRPr lang="en-US" altLang="zh-CN" sz="1600" dirty="0"/>
          </a:p>
          <a:p>
            <a:pPr>
              <a:buNone/>
            </a:pPr>
            <a:r>
              <a:rPr lang="en-US" altLang="zh-CN" sz="1600" dirty="0"/>
              <a:t>【</a:t>
            </a:r>
            <a:r>
              <a:rPr lang="zh-CN" altLang="en-US" sz="1600" dirty="0"/>
              <a:t>摘要</a:t>
            </a:r>
            <a:r>
              <a:rPr lang="en-US" altLang="zh-CN" sz="1600" dirty="0"/>
              <a:t>】</a:t>
            </a:r>
            <a:r>
              <a:rPr lang="zh-CN" altLang="en-US" sz="1600" dirty="0"/>
              <a:t>即以往纸质审批单上的“用途</a:t>
            </a:r>
            <a:r>
              <a:rPr lang="en-US" altLang="zh-CN" sz="1600" dirty="0"/>
              <a:t>/</a:t>
            </a:r>
            <a:r>
              <a:rPr lang="zh-CN" altLang="en-US" sz="1600" dirty="0"/>
              <a:t>用款说明</a:t>
            </a:r>
            <a:r>
              <a:rPr lang="en-US" altLang="zh-CN" sz="1600" dirty="0"/>
              <a:t>/</a:t>
            </a:r>
            <a:r>
              <a:rPr lang="zh-CN" altLang="en-US" sz="1600" dirty="0"/>
              <a:t>用款事由“</a:t>
            </a:r>
            <a:endParaRPr lang="en-US" altLang="zh-CN" sz="1600" dirty="0"/>
          </a:p>
          <a:p>
            <a:pPr>
              <a:buNone/>
            </a:pPr>
            <a:r>
              <a:rPr lang="en-US" altLang="zh-CN" sz="1600" dirty="0"/>
              <a:t>【</a:t>
            </a:r>
            <a:r>
              <a:rPr lang="zh-CN" altLang="en-US" sz="1600" dirty="0"/>
              <a:t>附件张数</a:t>
            </a:r>
            <a:r>
              <a:rPr lang="en-US" altLang="zh-CN" sz="1600" dirty="0"/>
              <a:t>】</a:t>
            </a:r>
            <a:r>
              <a:rPr lang="zh-CN" altLang="en-US" sz="1600" dirty="0"/>
              <a:t>即所附的单据张数</a:t>
            </a:r>
            <a:endParaRPr lang="en-US" altLang="zh-CN" sz="1600" dirty="0"/>
          </a:p>
          <a:p>
            <a:pPr>
              <a:buNone/>
            </a:pPr>
            <a:r>
              <a:rPr lang="en-US" altLang="zh-CN" sz="1600" dirty="0"/>
              <a:t>【</a:t>
            </a:r>
            <a:r>
              <a:rPr lang="zh-CN" altLang="en-US" sz="1600" dirty="0"/>
              <a:t>选择支付方式</a:t>
            </a:r>
            <a:r>
              <a:rPr lang="en-US" altLang="zh-CN" sz="1600" dirty="0"/>
              <a:t>】</a:t>
            </a:r>
            <a:r>
              <a:rPr lang="zh-CN" altLang="en-US" sz="1600" dirty="0"/>
              <a:t>包含“转卡、汇款、现金”</a:t>
            </a:r>
            <a:endParaRPr lang="en-US" altLang="zh-CN" sz="1600" dirty="0"/>
          </a:p>
          <a:p>
            <a:pPr>
              <a:buNone/>
            </a:pPr>
            <a:endParaRPr lang="en-US" altLang="zh-CN" sz="1600" dirty="0"/>
          </a:p>
          <a:p>
            <a:pPr>
              <a:buNone/>
            </a:pPr>
            <a:r>
              <a:rPr lang="zh-CN" altLang="en-US" sz="1600" dirty="0"/>
              <a:t>填写完成，</a:t>
            </a:r>
            <a:r>
              <a:rPr lang="zh-CN" altLang="zh-CN" sz="1600" dirty="0"/>
              <a:t>即可点击【下一步】继续</a:t>
            </a:r>
            <a:r>
              <a:rPr lang="zh-CN" altLang="en-US" sz="1600" dirty="0"/>
              <a:t>。</a:t>
            </a:r>
            <a:endParaRPr lang="zh-CN" altLang="zh-CN" sz="1600" dirty="0"/>
          </a:p>
          <a:p>
            <a:pPr>
              <a:buNone/>
            </a:pPr>
            <a:endParaRPr lang="zh-CN" altLang="zh-CN" sz="1100" dirty="0">
              <a:solidFill>
                <a:srgbClr val="333333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1C1A9A1-3BE6-42FB-9256-09F16599F6A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97C7C59-B0BC-4493-ADF2-B4560D1B2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62" y="1383822"/>
            <a:ext cx="6357982" cy="296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6032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4.2.5</a:t>
            </a:r>
            <a:r>
              <a:rPr lang="zh-CN" altLang="en-US" dirty="0"/>
              <a:t> 网上预约报销</a:t>
            </a:r>
            <a:r>
              <a:rPr lang="en-US" altLang="zh-CN" dirty="0"/>
              <a:t>- </a:t>
            </a:r>
            <a:r>
              <a:rPr lang="zh-CN" altLang="en-US" dirty="0"/>
              <a:t>填写支付信息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838298" y="829726"/>
            <a:ext cx="7878673" cy="62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zh-CN" sz="1800" dirty="0"/>
              <a:t>在</a:t>
            </a:r>
            <a:r>
              <a:rPr lang="zh-CN" altLang="en-US" sz="1800" dirty="0"/>
              <a:t>弹出的</a:t>
            </a:r>
            <a:r>
              <a:rPr lang="en-US" altLang="zh-CN" sz="1800" dirty="0"/>
              <a:t>【</a:t>
            </a:r>
            <a:r>
              <a:rPr lang="zh-CN" altLang="en-US" sz="1800" dirty="0"/>
              <a:t>选择项目</a:t>
            </a:r>
            <a:r>
              <a:rPr lang="en-US" altLang="zh-CN" sz="1800" dirty="0"/>
              <a:t>】</a:t>
            </a:r>
            <a:r>
              <a:rPr lang="zh-CN" altLang="en-US" sz="1800" dirty="0"/>
              <a:t>对话窗口中，选中要使用的项目，被选中的项目底色呈现橘黄色，然后点击</a:t>
            </a:r>
            <a:r>
              <a:rPr lang="en-US" altLang="zh-CN" sz="1800" dirty="0"/>
              <a:t>【</a:t>
            </a:r>
            <a:r>
              <a:rPr lang="zh-CN" altLang="en-US" sz="1800" dirty="0"/>
              <a:t>确定</a:t>
            </a:r>
            <a:r>
              <a:rPr lang="en-US" altLang="zh-CN" sz="1800" dirty="0"/>
              <a:t>】</a:t>
            </a:r>
            <a:r>
              <a:rPr lang="zh-CN" altLang="en-US" sz="1800" dirty="0"/>
              <a:t>按钮。</a:t>
            </a:r>
            <a:endParaRPr lang="zh-CN" altLang="zh-CN" sz="1100" dirty="0">
              <a:solidFill>
                <a:srgbClr val="333333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0466185-3C9D-42D3-9F17-DA145F1272D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FB38A60-DC99-4CA6-929B-B3022A769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90" y="1660168"/>
            <a:ext cx="6705424" cy="323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4016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4.2.6</a:t>
            </a:r>
            <a:r>
              <a:rPr lang="zh-CN" altLang="en-US" dirty="0"/>
              <a:t> 网上预约报销</a:t>
            </a:r>
            <a:r>
              <a:rPr lang="en-US" altLang="zh-CN" dirty="0"/>
              <a:t>- </a:t>
            </a:r>
            <a:r>
              <a:rPr lang="zh-CN" altLang="en-US" dirty="0"/>
              <a:t>填写报销金额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838298" y="829726"/>
            <a:ext cx="7878673" cy="156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zh-CN" sz="2000" dirty="0"/>
              <a:t>填写完基本信息后</a:t>
            </a:r>
            <a:r>
              <a:rPr lang="zh-CN" altLang="en-US" sz="2000" dirty="0"/>
              <a:t>，</a:t>
            </a:r>
            <a:r>
              <a:rPr lang="zh-CN" altLang="zh-CN" sz="2000" dirty="0"/>
              <a:t>下面分别介绍不同业务大类的报销金额填写。</a:t>
            </a:r>
            <a:endParaRPr lang="en-US" altLang="zh-CN" sz="2000" dirty="0"/>
          </a:p>
          <a:p>
            <a:pPr>
              <a:buNone/>
            </a:pPr>
            <a:r>
              <a:rPr lang="en-US" altLang="zh-CN" sz="2000" dirty="0"/>
              <a:t>【</a:t>
            </a:r>
            <a:r>
              <a:rPr lang="zh-CN" altLang="zh-CN" sz="2000" dirty="0"/>
              <a:t>日常报销业务</a:t>
            </a:r>
            <a:r>
              <a:rPr lang="en-US" altLang="zh-CN" sz="2000" dirty="0"/>
              <a:t>】</a:t>
            </a:r>
            <a:r>
              <a:rPr lang="zh-CN" altLang="en-US" sz="2000" dirty="0"/>
              <a:t>下图</a:t>
            </a:r>
            <a:r>
              <a:rPr lang="zh-CN" altLang="zh-CN" sz="2000" dirty="0"/>
              <a:t>为日常报销业务的金额填写界面，根据项目的预算情况，页面会显示该项目允许报销的费用项，请选择相应的报销费用项，并填写金额，确定后点击【下一步】，进行支付方式的填写。</a:t>
            </a:r>
          </a:p>
          <a:p>
            <a:pPr>
              <a:buNone/>
            </a:pPr>
            <a:endParaRPr lang="zh-CN" altLang="zh-CN" sz="1100" dirty="0">
              <a:solidFill>
                <a:srgbClr val="333333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5CCE216-53DF-49D7-A1CC-659C21C5934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B815FF8-443E-440A-96F0-66C9A6610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695"/>
          <a:stretch/>
        </p:blipFill>
        <p:spPr>
          <a:xfrm>
            <a:off x="914496" y="2245869"/>
            <a:ext cx="7105921" cy="272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8372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4.2.7</a:t>
            </a:r>
            <a:r>
              <a:rPr lang="zh-CN" altLang="en-US" dirty="0"/>
              <a:t> 网上预约报销</a:t>
            </a:r>
            <a:r>
              <a:rPr lang="en-US" altLang="zh-CN" dirty="0"/>
              <a:t>- </a:t>
            </a:r>
            <a:r>
              <a:rPr lang="zh-CN" altLang="en-US" dirty="0"/>
              <a:t>填写支付信息</a:t>
            </a:r>
            <a:r>
              <a:rPr lang="en-US" altLang="zh-CN" dirty="0"/>
              <a:t>—</a:t>
            </a:r>
            <a:r>
              <a:rPr lang="zh-CN" altLang="en-US" dirty="0"/>
              <a:t>对私转卡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838298" y="829726"/>
            <a:ext cx="7878673" cy="115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zh-CN" sz="1800" dirty="0"/>
              <a:t>在“工号”框里录入工号，</a:t>
            </a:r>
            <a:r>
              <a:rPr lang="zh-CN" altLang="en-US" sz="1800" dirty="0"/>
              <a:t>键盘上按</a:t>
            </a:r>
            <a:r>
              <a:rPr lang="zh-CN" altLang="zh-CN" sz="1800" dirty="0"/>
              <a:t>【回车】</a:t>
            </a:r>
            <a:r>
              <a:rPr lang="zh-CN" altLang="en-US" sz="1800" dirty="0"/>
              <a:t>键，</a:t>
            </a:r>
            <a:r>
              <a:rPr lang="zh-CN" altLang="zh-CN" sz="1800" dirty="0"/>
              <a:t>若有不同的卡号会</a:t>
            </a:r>
            <a:r>
              <a:rPr lang="zh-CN" altLang="en-US" sz="1800" dirty="0"/>
              <a:t>弹</a:t>
            </a:r>
            <a:r>
              <a:rPr lang="zh-CN" altLang="zh-CN" sz="1800" dirty="0"/>
              <a:t>出框让选择，若只有一个银行卡信息</a:t>
            </a:r>
            <a:r>
              <a:rPr lang="zh-CN" altLang="en-US" sz="1800" dirty="0"/>
              <a:t>，系统</a:t>
            </a:r>
            <a:r>
              <a:rPr lang="zh-CN" altLang="zh-CN" sz="1800" dirty="0"/>
              <a:t>就自动填</a:t>
            </a:r>
            <a:r>
              <a:rPr lang="zh-CN" altLang="en-US" sz="1800" dirty="0"/>
              <a:t>上</a:t>
            </a:r>
            <a:r>
              <a:rPr lang="zh-CN" altLang="zh-CN" sz="1800" dirty="0"/>
              <a:t>左侧</a:t>
            </a:r>
            <a:r>
              <a:rPr lang="zh-CN" altLang="en-US" sz="1800" dirty="0"/>
              <a:t>除</a:t>
            </a:r>
            <a:r>
              <a:rPr lang="zh-CN" altLang="zh-CN" sz="1800" dirty="0"/>
              <a:t>金额外的信息。</a:t>
            </a:r>
          </a:p>
          <a:p>
            <a:pPr>
              <a:buNone/>
            </a:pPr>
            <a:r>
              <a:rPr lang="zh-CN" altLang="zh-CN" sz="1800" dirty="0"/>
              <a:t>填好信息后点击【确认】按钮。</a:t>
            </a:r>
          </a:p>
          <a:p>
            <a:pPr>
              <a:buNone/>
            </a:pPr>
            <a:endParaRPr lang="zh-CN" altLang="zh-CN" sz="1100" dirty="0">
              <a:solidFill>
                <a:srgbClr val="333333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0466185-3C9D-42D3-9F17-DA145F1272D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8F3E51A-91B3-4803-856A-C78214A60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96" y="1809770"/>
            <a:ext cx="6934018" cy="321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4032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4.2.8</a:t>
            </a:r>
            <a:r>
              <a:rPr lang="zh-CN" altLang="en-US" dirty="0"/>
              <a:t> 网上预约报销</a:t>
            </a:r>
            <a:r>
              <a:rPr lang="en-US" altLang="zh-CN" dirty="0"/>
              <a:t>-</a:t>
            </a:r>
            <a:r>
              <a:rPr lang="zh-CN" altLang="en-US" dirty="0"/>
              <a:t>填写支付信息</a:t>
            </a:r>
            <a:r>
              <a:rPr lang="en-US" altLang="zh-CN" dirty="0"/>
              <a:t>—</a:t>
            </a:r>
            <a:r>
              <a:rPr lang="zh-CN" altLang="en-US" dirty="0"/>
              <a:t>对私转卡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838298" y="829726"/>
            <a:ext cx="7878673" cy="82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zh-CN" sz="1800" dirty="0"/>
              <a:t>在右侧界面点击【删除】按钮即可删除转卡信息，</a:t>
            </a:r>
            <a:r>
              <a:rPr lang="zh-CN" altLang="zh-CN" sz="1600" dirty="0"/>
              <a:t>【导入】按钮则</a:t>
            </a:r>
            <a:r>
              <a:rPr lang="zh-CN" altLang="zh-CN" sz="1800" dirty="0"/>
              <a:t>是批量导入信息。填写完毕后点击【下一步】</a:t>
            </a:r>
          </a:p>
          <a:p>
            <a:pPr>
              <a:buNone/>
            </a:pPr>
            <a:endParaRPr lang="zh-CN" altLang="zh-CN" sz="1100" dirty="0">
              <a:solidFill>
                <a:srgbClr val="333333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0466185-3C9D-42D3-9F17-DA145F1272D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8D2240A-A2DF-4583-86F9-73E6CE8D1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96" y="1538758"/>
            <a:ext cx="7010216" cy="353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3664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4.2.9</a:t>
            </a:r>
            <a:r>
              <a:rPr lang="zh-CN" altLang="en-US" dirty="0"/>
              <a:t> 网上预约报销</a:t>
            </a:r>
            <a:r>
              <a:rPr lang="en-US" altLang="zh-CN" dirty="0"/>
              <a:t>-</a:t>
            </a:r>
            <a:r>
              <a:rPr lang="zh-CN" altLang="en-US" dirty="0"/>
              <a:t>填写支付信息</a:t>
            </a:r>
            <a:r>
              <a:rPr lang="en-US" altLang="zh-CN" dirty="0"/>
              <a:t>—</a:t>
            </a:r>
            <a:r>
              <a:rPr lang="zh-CN" altLang="en-US" dirty="0"/>
              <a:t>对公汇款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647743" y="801994"/>
            <a:ext cx="2628891" cy="413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zh-CN" sz="2000" dirty="0"/>
              <a:t>在左侧栏输入对方单位</a:t>
            </a:r>
            <a:r>
              <a:rPr lang="zh-CN" altLang="en-US" sz="2000" dirty="0"/>
              <a:t>户名</a:t>
            </a:r>
            <a:r>
              <a:rPr lang="zh-CN" altLang="zh-CN" sz="2000" dirty="0"/>
              <a:t>、开户</a:t>
            </a:r>
            <a:r>
              <a:rPr lang="zh-CN" altLang="en-US" sz="2000" dirty="0"/>
              <a:t>银</a:t>
            </a:r>
            <a:r>
              <a:rPr lang="zh-CN" altLang="zh-CN" sz="2000" dirty="0"/>
              <a:t>行、账号等信息，开户</a:t>
            </a:r>
            <a:r>
              <a:rPr lang="zh-CN" altLang="en-US" sz="2000" dirty="0"/>
              <a:t>银</a:t>
            </a:r>
            <a:r>
              <a:rPr lang="zh-CN" altLang="zh-CN" sz="2000" dirty="0"/>
              <a:t>行不支持手工输入，请点击</a:t>
            </a:r>
            <a:r>
              <a:rPr lang="zh-CN" altLang="en-US" sz="2000" b="1" dirty="0"/>
              <a:t>折叠</a:t>
            </a:r>
            <a:r>
              <a:rPr lang="zh-CN" altLang="zh-CN" sz="2000" b="1" dirty="0"/>
              <a:t>标志按钮</a:t>
            </a:r>
            <a:r>
              <a:rPr lang="zh-CN" altLang="zh-CN" sz="2000" dirty="0"/>
              <a:t>，输入开户</a:t>
            </a:r>
            <a:r>
              <a:rPr lang="zh-CN" altLang="en-US" sz="2000" dirty="0"/>
              <a:t>银</a:t>
            </a:r>
            <a:r>
              <a:rPr lang="zh-CN" altLang="zh-CN" sz="2000" dirty="0"/>
              <a:t>行的关键字信息进行查询并确定</a:t>
            </a:r>
            <a:r>
              <a:rPr lang="en-US" altLang="zh-CN" sz="2000" dirty="0"/>
              <a:t>(</a:t>
            </a:r>
            <a:r>
              <a:rPr lang="zh-CN" altLang="en-US" sz="2000" dirty="0"/>
              <a:t>可以模糊查询</a:t>
            </a:r>
            <a:r>
              <a:rPr lang="en-US" altLang="zh-CN" sz="2000" dirty="0"/>
              <a:t>,</a:t>
            </a:r>
            <a:r>
              <a:rPr lang="zh-CN" altLang="en-US" sz="2000" dirty="0"/>
              <a:t>如中国工商银行五角场支行，可以输入：工商   五角场</a:t>
            </a:r>
            <a:r>
              <a:rPr lang="en-US" altLang="zh-CN" sz="2000" dirty="0"/>
              <a:t>)</a:t>
            </a:r>
            <a:r>
              <a:rPr lang="zh-CN" altLang="en-US" sz="2000" dirty="0"/>
              <a:t>。</a:t>
            </a:r>
            <a:endParaRPr lang="en-US" altLang="zh-CN" sz="2000" dirty="0"/>
          </a:p>
          <a:p>
            <a:pPr>
              <a:buNone/>
            </a:pPr>
            <a:r>
              <a:rPr lang="zh-CN" altLang="en-US" sz="2000" dirty="0">
                <a:solidFill>
                  <a:srgbClr val="333333"/>
                </a:solidFill>
              </a:rPr>
              <a:t>此界面的</a:t>
            </a:r>
            <a:r>
              <a:rPr lang="en-US" altLang="zh-CN" sz="2000" dirty="0">
                <a:solidFill>
                  <a:srgbClr val="333333"/>
                </a:solidFill>
              </a:rPr>
              <a:t>【</a:t>
            </a:r>
            <a:r>
              <a:rPr lang="zh-CN" altLang="en-US" sz="2000" dirty="0">
                <a:solidFill>
                  <a:srgbClr val="333333"/>
                </a:solidFill>
              </a:rPr>
              <a:t>摘要</a:t>
            </a:r>
            <a:r>
              <a:rPr lang="en-US" altLang="zh-CN" sz="2000" dirty="0">
                <a:solidFill>
                  <a:srgbClr val="333333"/>
                </a:solidFill>
              </a:rPr>
              <a:t>】</a:t>
            </a:r>
            <a:r>
              <a:rPr lang="zh-CN" altLang="en-US" sz="2000" dirty="0">
                <a:solidFill>
                  <a:srgbClr val="333333"/>
                </a:solidFill>
              </a:rPr>
              <a:t>中可填写附言信息。</a:t>
            </a:r>
            <a:endParaRPr lang="zh-CN" altLang="zh-CN" sz="2000" dirty="0">
              <a:solidFill>
                <a:srgbClr val="333333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26" y="893862"/>
            <a:ext cx="5356288" cy="341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直接连接符 6"/>
          <p:cNvCxnSpPr/>
          <p:nvPr/>
        </p:nvCxnSpPr>
        <p:spPr>
          <a:xfrm>
            <a:off x="3429030" y="893862"/>
            <a:ext cx="0" cy="324202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7">
            <a:extLst>
              <a:ext uri="{FF2B5EF4-FFF2-40B4-BE49-F238E27FC236}">
                <a16:creationId xmlns:a16="http://schemas.microsoft.com/office/drawing/2014/main" id="{984FB31E-E973-415C-862F-8AD28D93C3F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06079210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9" y="0"/>
            <a:ext cx="9144793" cy="5206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圆角矩形 7"/>
          <p:cNvSpPr/>
          <p:nvPr/>
        </p:nvSpPr>
        <p:spPr>
          <a:xfrm>
            <a:off x="5486400" y="872127"/>
            <a:ext cx="1244600" cy="1244600"/>
          </a:xfrm>
          <a:prstGeom prst="roundRect">
            <a:avLst/>
          </a:prstGeom>
          <a:solidFill>
            <a:srgbClr val="1543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23" name="圆角矩形 22"/>
          <p:cNvSpPr/>
          <p:nvPr/>
        </p:nvSpPr>
        <p:spPr>
          <a:xfrm rot="18800826">
            <a:off x="5507169" y="854797"/>
            <a:ext cx="1203060" cy="1203060"/>
          </a:xfrm>
          <a:prstGeom prst="roundRect">
            <a:avLst/>
          </a:prstGeom>
          <a:noFill/>
          <a:ln>
            <a:solidFill>
              <a:srgbClr val="00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41877" y="986595"/>
            <a:ext cx="11336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298221" y="230666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800" b="1" noProof="0" dirty="0">
                <a:solidFill>
                  <a:srgbClr val="15438F"/>
                </a:solidFill>
                <a:latin typeface="微软雅黑"/>
                <a:ea typeface="微软雅黑"/>
              </a:rPr>
              <a:t>登录系统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5438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3C9DA18-D4E9-4098-BEFA-6229797D6F24}"/>
              </a:ext>
            </a:extLst>
          </p:cNvPr>
          <p:cNvSpPr txBox="1"/>
          <p:nvPr/>
        </p:nvSpPr>
        <p:spPr>
          <a:xfrm>
            <a:off x="3267515" y="2936455"/>
            <a:ext cx="1755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438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浏览器推荐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5BC43A2-EC68-4764-894B-12A722E98A5D}"/>
              </a:ext>
            </a:extLst>
          </p:cNvPr>
          <p:cNvSpPr txBox="1"/>
          <p:nvPr/>
        </p:nvSpPr>
        <p:spPr>
          <a:xfrm>
            <a:off x="7377781" y="2935557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000" noProof="0" dirty="0">
                <a:solidFill>
                  <a:srgbClr val="15438F"/>
                </a:solidFill>
                <a:latin typeface="微软雅黑"/>
                <a:ea typeface="微软雅黑"/>
              </a:rPr>
              <a:t>密码修改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5438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8D54EBA-09BA-4C61-ABC5-DFBF240289D7}"/>
              </a:ext>
            </a:extLst>
          </p:cNvPr>
          <p:cNvSpPr txBox="1"/>
          <p:nvPr/>
        </p:nvSpPr>
        <p:spPr>
          <a:xfrm>
            <a:off x="5181584" y="2935557"/>
            <a:ext cx="2037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000" dirty="0">
                <a:solidFill>
                  <a:srgbClr val="15438F"/>
                </a:solidFill>
                <a:latin typeface="微软雅黑"/>
                <a:ea typeface="微软雅黑"/>
              </a:rPr>
              <a:t>校外</a:t>
            </a:r>
            <a:r>
              <a:rPr lang="en-US" altLang="zh-CN" sz="2000" dirty="0">
                <a:solidFill>
                  <a:srgbClr val="15438F"/>
                </a:solidFill>
                <a:latin typeface="微软雅黑"/>
                <a:ea typeface="微软雅黑"/>
              </a:rPr>
              <a:t>VPN</a:t>
            </a:r>
            <a:r>
              <a:rPr lang="zh-CN" altLang="en-US" sz="2000" dirty="0">
                <a:solidFill>
                  <a:srgbClr val="15438F"/>
                </a:solidFill>
                <a:latin typeface="微软雅黑"/>
                <a:ea typeface="微软雅黑"/>
              </a:rPr>
              <a:t>登录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5438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47612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7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4.3.1</a:t>
            </a:r>
            <a:r>
              <a:rPr lang="zh-CN" altLang="en-US" dirty="0"/>
              <a:t> 网上预约报销</a:t>
            </a:r>
            <a:r>
              <a:rPr lang="en-US" altLang="zh-CN" dirty="0"/>
              <a:t>- </a:t>
            </a:r>
            <a:r>
              <a:rPr lang="zh-CN" altLang="en-US" dirty="0"/>
              <a:t>上传电子附件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1143090" y="895394"/>
            <a:ext cx="6461524" cy="1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000" dirty="0"/>
              <a:t>填写支付信息以后自动跳转到</a:t>
            </a:r>
            <a:r>
              <a:rPr lang="en-US" altLang="zh-CN" sz="2000" dirty="0"/>
              <a:t>【</a:t>
            </a:r>
            <a:r>
              <a:rPr lang="zh-CN" altLang="en-US" sz="2000" dirty="0"/>
              <a:t>上传电子附件</a:t>
            </a:r>
            <a:r>
              <a:rPr lang="en-US" altLang="zh-CN" sz="2000" dirty="0"/>
              <a:t>】</a:t>
            </a:r>
            <a:r>
              <a:rPr lang="zh-CN" altLang="zh-CN" sz="2000" dirty="0"/>
              <a:t>界面。</a:t>
            </a:r>
            <a:r>
              <a:rPr lang="zh-CN" altLang="en-US" sz="2000" dirty="0"/>
              <a:t>上传电子附件是为了后续实现网上审批和电子原始凭证调取。点击</a:t>
            </a:r>
            <a:r>
              <a:rPr lang="en-US" altLang="zh-CN" sz="2000" dirty="0"/>
              <a:t>【</a:t>
            </a:r>
            <a:r>
              <a:rPr lang="zh-CN" altLang="en-US" sz="2000" dirty="0"/>
              <a:t>上传附件</a:t>
            </a:r>
            <a:r>
              <a:rPr lang="en-US" altLang="zh-CN" sz="2000" dirty="0"/>
              <a:t>】</a:t>
            </a:r>
            <a:r>
              <a:rPr lang="zh-CN" altLang="en-US" sz="2000" dirty="0"/>
              <a:t>按钮，打开对话框。</a:t>
            </a:r>
            <a:endParaRPr lang="en-US" altLang="zh-CN" sz="2000" dirty="0"/>
          </a:p>
          <a:p>
            <a:pPr>
              <a:buNone/>
            </a:pPr>
            <a:endParaRPr lang="en-US" altLang="zh-CN" sz="1100" dirty="0"/>
          </a:p>
          <a:p>
            <a:pPr>
              <a:buNone/>
            </a:pPr>
            <a:endParaRPr lang="zh-CN" altLang="zh-CN" sz="11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985B064-FF7B-493C-806F-822C7D4EFB0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519B20C-BB53-4276-82DC-8BA22D885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314" y="1962166"/>
            <a:ext cx="6197210" cy="310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6152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4.3.2</a:t>
            </a:r>
            <a:r>
              <a:rPr lang="zh-CN" altLang="en-US" dirty="0"/>
              <a:t> 网上预约报销</a:t>
            </a:r>
            <a:r>
              <a:rPr lang="en-US" altLang="zh-CN" dirty="0"/>
              <a:t>- </a:t>
            </a:r>
            <a:r>
              <a:rPr lang="zh-CN" altLang="en-US" dirty="0"/>
              <a:t>上传电子附件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1144096" y="819196"/>
            <a:ext cx="7086414" cy="121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1600" dirty="0"/>
              <a:t>在打开的对话框中，选择要上传的附件，可以按住键盘上的</a:t>
            </a:r>
            <a:r>
              <a:rPr lang="en-US" altLang="zh-CN" sz="1600" dirty="0"/>
              <a:t>ctrl</a:t>
            </a:r>
            <a:r>
              <a:rPr lang="zh-CN" altLang="en-US" sz="1600" dirty="0"/>
              <a:t>键不放选择多个，然后点击</a:t>
            </a:r>
            <a:r>
              <a:rPr lang="en-US" altLang="zh-CN" sz="1600" dirty="0"/>
              <a:t>【</a:t>
            </a:r>
            <a:r>
              <a:rPr lang="zh-CN" altLang="en-US" sz="1600" dirty="0"/>
              <a:t>打开</a:t>
            </a:r>
            <a:r>
              <a:rPr lang="en-US" altLang="zh-CN" sz="1600" dirty="0"/>
              <a:t>】</a:t>
            </a:r>
            <a:r>
              <a:rPr lang="zh-CN" altLang="en-US" sz="1600" dirty="0"/>
              <a:t>按钮。若要删除所有附件，点击右侧</a:t>
            </a:r>
            <a:r>
              <a:rPr lang="en-US" altLang="zh-CN" sz="1600" dirty="0"/>
              <a:t>【</a:t>
            </a:r>
            <a:r>
              <a:rPr lang="zh-CN" altLang="en-US" sz="1600" dirty="0"/>
              <a:t>清空</a:t>
            </a:r>
            <a:r>
              <a:rPr lang="en-US" altLang="zh-CN" sz="1600" dirty="0"/>
              <a:t>】</a:t>
            </a:r>
            <a:r>
              <a:rPr lang="zh-CN" altLang="en-US" sz="1600" dirty="0"/>
              <a:t>按钮。目前支持上传</a:t>
            </a:r>
            <a:r>
              <a:rPr lang="en-US" altLang="zh-CN" sz="1600" dirty="0"/>
              <a:t>jpg</a:t>
            </a:r>
            <a:r>
              <a:rPr lang="zh-CN" altLang="en-US" sz="1600" dirty="0"/>
              <a:t>、</a:t>
            </a:r>
            <a:r>
              <a:rPr lang="en-US" altLang="zh-CN" sz="1600" dirty="0" err="1"/>
              <a:t>png</a:t>
            </a:r>
            <a:r>
              <a:rPr lang="zh-CN" altLang="en-US" sz="1600" dirty="0"/>
              <a:t>等图片文件或</a:t>
            </a:r>
            <a:r>
              <a:rPr lang="en-US" altLang="zh-CN" sz="1600" dirty="0"/>
              <a:t>doc(x)</a:t>
            </a:r>
            <a:r>
              <a:rPr lang="zh-CN" altLang="en-US" sz="1600" dirty="0"/>
              <a:t>、</a:t>
            </a:r>
            <a:r>
              <a:rPr lang="en-US" altLang="zh-CN" sz="1600" dirty="0" err="1"/>
              <a:t>xls</a:t>
            </a:r>
            <a:r>
              <a:rPr lang="en-US" altLang="zh-CN" sz="1600" dirty="0"/>
              <a:t>(x)</a:t>
            </a:r>
            <a:r>
              <a:rPr lang="zh-CN" altLang="en-US" sz="1600" dirty="0"/>
              <a:t>、</a:t>
            </a:r>
            <a:r>
              <a:rPr lang="en-US" altLang="zh-CN" sz="1600" dirty="0"/>
              <a:t>pdf</a:t>
            </a:r>
            <a:r>
              <a:rPr lang="zh-CN" altLang="en-US" sz="1600" dirty="0"/>
              <a:t>文档。</a:t>
            </a:r>
            <a:endParaRPr lang="en-US" altLang="zh-CN" sz="1600" dirty="0"/>
          </a:p>
          <a:p>
            <a:pPr>
              <a:buNone/>
            </a:pPr>
            <a:endParaRPr lang="en-US" altLang="zh-CN" sz="1100" dirty="0"/>
          </a:p>
          <a:p>
            <a:pPr>
              <a:buNone/>
            </a:pPr>
            <a:endParaRPr lang="zh-CN" altLang="zh-CN" sz="11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985B064-FF7B-493C-806F-822C7D4EFB0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9E23F57-E7E2-45A8-A677-B20EDC1AF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453" y="1657374"/>
            <a:ext cx="6608032" cy="343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0325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4.3.3</a:t>
            </a:r>
            <a:r>
              <a:rPr lang="zh-CN" altLang="en-US" dirty="0"/>
              <a:t> 网上预约报销</a:t>
            </a:r>
            <a:r>
              <a:rPr lang="en-US" altLang="zh-CN" dirty="0"/>
              <a:t>- </a:t>
            </a:r>
            <a:r>
              <a:rPr lang="zh-CN" altLang="en-US" dirty="0"/>
              <a:t>上传电子附件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985B064-FF7B-493C-806F-822C7D4EFB0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7" name="矩形 47">
            <a:extLst>
              <a:ext uri="{FF2B5EF4-FFF2-40B4-BE49-F238E27FC236}">
                <a16:creationId xmlns:a16="http://schemas.microsoft.com/office/drawing/2014/main" id="{5D94BD57-A4C8-4A6E-AD7E-A562A7A5B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90" y="895394"/>
            <a:ext cx="6461524" cy="10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000" dirty="0"/>
              <a:t>上传附件结束后，点击</a:t>
            </a:r>
            <a:r>
              <a:rPr lang="en-US" altLang="zh-CN" sz="2000" dirty="0"/>
              <a:t>【</a:t>
            </a:r>
            <a:r>
              <a:rPr lang="zh-CN" altLang="en-US" sz="2000" dirty="0"/>
              <a:t>下一步</a:t>
            </a:r>
            <a:r>
              <a:rPr lang="en-US" altLang="zh-CN" sz="2000" dirty="0"/>
              <a:t>】</a:t>
            </a:r>
            <a:r>
              <a:rPr lang="zh-CN" altLang="en-US" sz="2000" dirty="0"/>
              <a:t>按钮，再点一下提醒对话框上的</a:t>
            </a:r>
            <a:r>
              <a:rPr lang="en-US" altLang="zh-CN" sz="2000" dirty="0"/>
              <a:t>【</a:t>
            </a:r>
            <a:r>
              <a:rPr lang="zh-CN" altLang="en-US" sz="2000" dirty="0"/>
              <a:t>确定</a:t>
            </a:r>
            <a:r>
              <a:rPr lang="en-US" altLang="zh-CN" sz="2000" dirty="0"/>
              <a:t>】</a:t>
            </a:r>
            <a:r>
              <a:rPr lang="zh-CN" altLang="en-US" sz="2000" dirty="0"/>
              <a:t>按钮，自动转入预约界面。</a:t>
            </a:r>
            <a:endParaRPr lang="en-US" altLang="zh-CN" sz="2000" dirty="0"/>
          </a:p>
          <a:p>
            <a:pPr>
              <a:buNone/>
            </a:pPr>
            <a:endParaRPr lang="en-US" altLang="zh-CN" sz="1100" dirty="0"/>
          </a:p>
          <a:p>
            <a:pPr>
              <a:buNone/>
            </a:pPr>
            <a:endParaRPr lang="zh-CN" altLang="zh-CN" sz="11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F2CD48B-A178-4B65-B270-C8C80028E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94" y="2040229"/>
            <a:ext cx="3962793" cy="2476312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F4BFB29-72F8-48C4-A268-EBC23D8B7A28}"/>
              </a:ext>
            </a:extLst>
          </p:cNvPr>
          <p:cNvCxnSpPr/>
          <p:nvPr/>
        </p:nvCxnSpPr>
        <p:spPr>
          <a:xfrm>
            <a:off x="4495802" y="1657374"/>
            <a:ext cx="0" cy="324202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87E05EED-C4E1-47F0-B531-D320B6275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342" y="1986456"/>
            <a:ext cx="3941566" cy="247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5430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4.4.1</a:t>
            </a:r>
            <a:r>
              <a:rPr lang="zh-CN" altLang="en-US" dirty="0"/>
              <a:t> 网上预约报销</a:t>
            </a:r>
            <a:r>
              <a:rPr lang="en-US" altLang="zh-CN" dirty="0"/>
              <a:t>- </a:t>
            </a:r>
            <a:r>
              <a:rPr lang="zh-CN" altLang="en-US" dirty="0"/>
              <a:t>预约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1143090" y="895394"/>
            <a:ext cx="6705424" cy="10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000" dirty="0"/>
              <a:t>上传完电子附件后，自动跳转到预约单</a:t>
            </a:r>
            <a:r>
              <a:rPr lang="zh-CN" altLang="zh-CN" sz="2000" dirty="0"/>
              <a:t>打印界面。</a:t>
            </a:r>
            <a:r>
              <a:rPr lang="zh-CN" altLang="en-US" sz="2000" dirty="0"/>
              <a:t>选择日期，默认是操作当天时间。校区选择</a:t>
            </a:r>
            <a:r>
              <a:rPr lang="en-US" altLang="zh-CN" sz="2000" dirty="0"/>
              <a:t>【</a:t>
            </a:r>
            <a:r>
              <a:rPr lang="zh-CN" altLang="en-US" sz="2000" dirty="0"/>
              <a:t>石湫校区</a:t>
            </a:r>
            <a:r>
              <a:rPr lang="en-US" altLang="zh-CN" sz="2000" dirty="0"/>
              <a:t>】</a:t>
            </a:r>
            <a:r>
              <a:rPr lang="zh-CN" altLang="en-US" sz="2000" dirty="0"/>
              <a:t>。</a:t>
            </a:r>
            <a:endParaRPr lang="en-US" altLang="zh-CN" sz="2000" dirty="0"/>
          </a:p>
          <a:p>
            <a:pPr>
              <a:buNone/>
            </a:pPr>
            <a:endParaRPr lang="en-US" altLang="zh-CN" sz="1100" dirty="0"/>
          </a:p>
          <a:p>
            <a:pPr>
              <a:buNone/>
            </a:pPr>
            <a:endParaRPr lang="zh-CN" altLang="zh-CN" sz="11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985B064-FF7B-493C-806F-822C7D4EFB0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5903332-41D2-4838-B221-EB0E27E33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72" y="1733572"/>
            <a:ext cx="5105266" cy="310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9755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4.4.2</a:t>
            </a:r>
            <a:r>
              <a:rPr lang="zh-CN" altLang="en-US" dirty="0"/>
              <a:t> 网上预约报销</a:t>
            </a:r>
            <a:r>
              <a:rPr lang="en-US" altLang="zh-CN" dirty="0"/>
              <a:t>-</a:t>
            </a:r>
            <a:r>
              <a:rPr lang="zh-CN" altLang="en-US" dirty="0"/>
              <a:t>预约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1301725" y="819196"/>
            <a:ext cx="6089601" cy="102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1800" dirty="0"/>
              <a:t>根据实际情况，选择预约时间，点击右侧对应的</a:t>
            </a:r>
            <a:r>
              <a:rPr lang="en-US" altLang="zh-CN" sz="1800" dirty="0"/>
              <a:t>【</a:t>
            </a:r>
            <a:r>
              <a:rPr lang="zh-CN" altLang="en-US" sz="1800" dirty="0"/>
              <a:t>预约按钮</a:t>
            </a:r>
            <a:r>
              <a:rPr lang="en-US" altLang="zh-CN" sz="1800" dirty="0"/>
              <a:t>】</a:t>
            </a:r>
            <a:r>
              <a:rPr lang="zh-CN" altLang="en-US" sz="1800" dirty="0"/>
              <a:t>。单据预约后的有效期最长</a:t>
            </a:r>
            <a:r>
              <a:rPr lang="en-US" altLang="zh-CN" sz="1800" dirty="0"/>
              <a:t>30</a:t>
            </a:r>
            <a:r>
              <a:rPr lang="zh-CN" altLang="en-US" sz="1800" dirty="0"/>
              <a:t>天。</a:t>
            </a:r>
            <a:endParaRPr lang="en-US" altLang="zh-CN" sz="1800" dirty="0"/>
          </a:p>
          <a:p>
            <a:pPr>
              <a:buNone/>
            </a:pPr>
            <a:endParaRPr lang="en-US" altLang="zh-CN" sz="1100" dirty="0"/>
          </a:p>
          <a:p>
            <a:pPr>
              <a:buNone/>
            </a:pPr>
            <a:endParaRPr lang="zh-CN" altLang="zh-CN" sz="11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985B064-FF7B-493C-806F-822C7D4EFB0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9C1A0EA-362C-4CAD-A9A7-57FE5733E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86" y="1504978"/>
            <a:ext cx="6476830" cy="339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0080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4.5</a:t>
            </a:r>
            <a:r>
              <a:rPr lang="zh-CN" altLang="en-US" dirty="0"/>
              <a:t> 网上预约报销</a:t>
            </a:r>
            <a:r>
              <a:rPr lang="en-US" altLang="zh-CN" dirty="0"/>
              <a:t>-</a:t>
            </a:r>
            <a:r>
              <a:rPr lang="zh-CN" altLang="en-US" dirty="0"/>
              <a:t>打印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1295486" y="742998"/>
            <a:ext cx="6089601" cy="101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1600" dirty="0"/>
              <a:t>预约后，自动进入打印界面。点击上方的</a:t>
            </a:r>
            <a:r>
              <a:rPr lang="en-US" altLang="zh-CN" sz="1600" dirty="0"/>
              <a:t>【</a:t>
            </a:r>
            <a:r>
              <a:rPr lang="zh-CN" altLang="en-US" sz="1600" dirty="0"/>
              <a:t>打印确认单</a:t>
            </a:r>
            <a:r>
              <a:rPr lang="en-US" altLang="zh-CN" sz="1600" dirty="0"/>
              <a:t>】</a:t>
            </a:r>
            <a:r>
              <a:rPr lang="zh-CN" altLang="en-US" sz="1600" dirty="0"/>
              <a:t>按钮，进入打印预览界面，预览无误后，选择打印机，点击打印。如果预览界面需要调整，请点击</a:t>
            </a:r>
            <a:r>
              <a:rPr lang="en-US" altLang="zh-CN" sz="1600" dirty="0"/>
              <a:t>【</a:t>
            </a:r>
            <a:r>
              <a:rPr lang="zh-CN" altLang="en-US" sz="1600" dirty="0"/>
              <a:t>更多设置</a:t>
            </a:r>
            <a:r>
              <a:rPr lang="en-US" altLang="zh-CN" sz="1600" dirty="0"/>
              <a:t>】</a:t>
            </a:r>
            <a:r>
              <a:rPr lang="zh-CN" altLang="en-US" sz="1600" dirty="0"/>
              <a:t>进行调整。默认用</a:t>
            </a:r>
            <a:r>
              <a:rPr lang="en-US" altLang="zh-CN" sz="1600" dirty="0"/>
              <a:t>A4</a:t>
            </a:r>
            <a:r>
              <a:rPr lang="zh-CN" altLang="en-US" sz="1600" dirty="0"/>
              <a:t>纸打印。</a:t>
            </a:r>
            <a:endParaRPr lang="en-US" altLang="zh-CN" sz="1600" dirty="0"/>
          </a:p>
          <a:p>
            <a:pPr>
              <a:buNone/>
            </a:pPr>
            <a:endParaRPr lang="zh-CN" altLang="zh-CN" sz="11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985B064-FF7B-493C-806F-822C7D4EFB0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4F2C1F5-D26F-427B-84BF-B8E9DDC05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8" y="1618768"/>
            <a:ext cx="4227863" cy="3467516"/>
          </a:xfrm>
          <a:prstGeom prst="rect">
            <a:avLst/>
          </a:prstGeom>
        </p:spPr>
      </p:pic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5B52EB36-E665-4001-96C0-43BE2CEDA607}"/>
              </a:ext>
            </a:extLst>
          </p:cNvPr>
          <p:cNvCxnSpPr>
            <a:cxnSpLocks/>
          </p:cNvCxnSpPr>
          <p:nvPr/>
        </p:nvCxnSpPr>
        <p:spPr>
          <a:xfrm>
            <a:off x="4419604" y="1428780"/>
            <a:ext cx="0" cy="365750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80781ED7-D5F9-44C0-AD93-B1D186792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818" y="1618768"/>
            <a:ext cx="4484412" cy="346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5565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4.6.1 </a:t>
            </a:r>
            <a:r>
              <a:rPr lang="zh-CN" altLang="en-US" dirty="0"/>
              <a:t>修改、撤销、打印及查看报销单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717798" y="819196"/>
            <a:ext cx="7772196" cy="407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en-US" altLang="zh-CN" sz="2000" b="1" dirty="0"/>
              <a:t>1</a:t>
            </a:r>
            <a:r>
              <a:rPr lang="zh-CN" altLang="en-US" sz="2000" b="1" dirty="0"/>
              <a:t>、</a:t>
            </a:r>
            <a:r>
              <a:rPr lang="zh-CN" altLang="zh-CN" sz="2000" b="1" dirty="0"/>
              <a:t>选中一条报销单，点击【修改报销单】，若是可以修改即可进入报销单修改流程。此处流程与申报报销单一致</a:t>
            </a:r>
            <a:r>
              <a:rPr lang="zh-CN" altLang="en-US" sz="2000" b="1" dirty="0"/>
              <a:t>，请一定要操作到预约步骤，这样才能完成修改报销单。</a:t>
            </a:r>
            <a:endParaRPr lang="en-US" altLang="zh-CN" sz="2000" dirty="0"/>
          </a:p>
          <a:p>
            <a:pPr>
              <a:buNone/>
            </a:pPr>
            <a:r>
              <a:rPr lang="en-US" altLang="zh-CN" sz="2000" b="1" dirty="0"/>
              <a:t>2</a:t>
            </a:r>
            <a:r>
              <a:rPr lang="zh-CN" altLang="en-US" sz="2000" b="1" dirty="0"/>
              <a:t>、</a:t>
            </a:r>
            <a:r>
              <a:rPr lang="zh-CN" altLang="zh-CN" sz="2000" b="1" dirty="0"/>
              <a:t>选中一条报销单，点击【撤销报销单】，若是可以撤销，则该条申报单将不会显示在本界面。</a:t>
            </a:r>
            <a:endParaRPr lang="en-US" altLang="zh-CN" sz="2000" b="1" dirty="0"/>
          </a:p>
          <a:p>
            <a:pPr>
              <a:buNone/>
            </a:pPr>
            <a:r>
              <a:rPr lang="en-US" altLang="zh-CN" sz="2000" b="1" dirty="0"/>
              <a:t>4</a:t>
            </a:r>
            <a:r>
              <a:rPr lang="zh-CN" altLang="en-US" sz="2000" b="1" dirty="0"/>
              <a:t>、</a:t>
            </a:r>
            <a:r>
              <a:rPr lang="zh-CN" altLang="zh-CN" sz="2000" b="1" dirty="0"/>
              <a:t>若需打印报销单，需选中其中一条，点击【打印报销单】按钮打印。</a:t>
            </a:r>
            <a:endParaRPr lang="en-US" altLang="zh-CN" sz="2000" b="1" dirty="0"/>
          </a:p>
          <a:p>
            <a:pPr>
              <a:buNone/>
            </a:pPr>
            <a:r>
              <a:rPr lang="en-US" altLang="zh-CN" sz="2000" b="1" dirty="0"/>
              <a:t>5</a:t>
            </a:r>
            <a:r>
              <a:rPr lang="zh-CN" altLang="en-US" sz="2000" b="1" dirty="0"/>
              <a:t>、</a:t>
            </a:r>
            <a:r>
              <a:rPr lang="zh-CN" altLang="zh-CN" sz="2000" b="1" dirty="0"/>
              <a:t>若需查看某条报销单的物流情况，需选中一条点击【查看预约物流】按钮查看。</a:t>
            </a:r>
            <a:endParaRPr lang="en-US" altLang="zh-CN" sz="2000" b="1" dirty="0"/>
          </a:p>
          <a:p>
            <a:pPr>
              <a:buNone/>
            </a:pPr>
            <a:r>
              <a:rPr lang="en-US" altLang="zh-CN" sz="2000" b="1" dirty="0"/>
              <a:t>6</a:t>
            </a:r>
            <a:r>
              <a:rPr lang="zh-CN" altLang="en-US" sz="2000" b="1" dirty="0"/>
              <a:t>、</a:t>
            </a:r>
            <a:r>
              <a:rPr lang="zh-CN" altLang="zh-CN" sz="2000" b="1" dirty="0"/>
              <a:t>若有报销单要</a:t>
            </a:r>
            <a:r>
              <a:rPr lang="zh-CN" altLang="en-US" sz="2000" b="1" dirty="0"/>
              <a:t>查看明细信息</a:t>
            </a:r>
            <a:r>
              <a:rPr lang="zh-CN" altLang="zh-CN" sz="2000" b="1" dirty="0"/>
              <a:t>，选中该条报销单点击【</a:t>
            </a:r>
            <a:r>
              <a:rPr lang="zh-CN" altLang="en-US" sz="2000" b="1" dirty="0"/>
              <a:t>查看明细信息</a:t>
            </a:r>
            <a:r>
              <a:rPr lang="zh-CN" altLang="zh-CN" sz="2000" b="1" dirty="0"/>
              <a:t>】进入界面。</a:t>
            </a:r>
          </a:p>
          <a:p>
            <a:pPr>
              <a:buNone/>
            </a:pPr>
            <a:endParaRPr lang="en-US" altLang="zh-CN" sz="2000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0" y="4552898"/>
            <a:ext cx="6804578" cy="27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980" y="4552897"/>
            <a:ext cx="1180152" cy="27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56E858A-89FB-488C-B1E1-F4156ABEC66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65119525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4.6.2 </a:t>
            </a:r>
            <a:r>
              <a:rPr lang="zh-CN" altLang="en-US" dirty="0"/>
              <a:t>报销单查看明细信息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1356640" y="824985"/>
            <a:ext cx="6949061" cy="68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zh-CN" sz="2000" dirty="0"/>
              <a:t>查看某条预约单的明细情况，点击选中一条记录，点击【查看明细】按钮即可查看明显情况。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421" y="1627918"/>
            <a:ext cx="5562454" cy="3316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FD8DC72-4742-44D6-B5D9-5C5BD54B87B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26464729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4.6.3 </a:t>
            </a:r>
            <a:r>
              <a:rPr lang="zh-CN" altLang="en-US" dirty="0"/>
              <a:t>历史报销单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457308" y="971592"/>
            <a:ext cx="2971722" cy="327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zh-CN" sz="2000" dirty="0"/>
              <a:t>点击左侧的【历史报销单】选中一条记录，点击【查看报销单明细信息】按钮即可进入明显界面</a:t>
            </a:r>
            <a:r>
              <a:rPr lang="zh-CN" altLang="en-US" sz="2000" dirty="0"/>
              <a:t>。</a:t>
            </a:r>
            <a:endParaRPr lang="en-US" altLang="zh-CN" sz="2000" dirty="0"/>
          </a:p>
          <a:p>
            <a:pPr>
              <a:buNone/>
            </a:pPr>
            <a:r>
              <a:rPr lang="zh-CN" altLang="zh-CN" sz="2000" dirty="0"/>
              <a:t>选中一条单子，点击【查看预约物流】可以查看预约单的物流情况</a:t>
            </a:r>
            <a:endParaRPr lang="en-US" altLang="zh-CN" sz="2000" dirty="0"/>
          </a:p>
          <a:p>
            <a:pPr>
              <a:buNone/>
            </a:pPr>
            <a:r>
              <a:rPr lang="zh-CN" altLang="zh-CN" sz="2000" dirty="0"/>
              <a:t>选中一条单子，点击【打印报销单】可以打印报销单。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3429030" y="1017423"/>
            <a:ext cx="0" cy="324202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24" y="971592"/>
            <a:ext cx="5218726" cy="355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304A6C8-F129-40F8-ABC4-65079F1CF24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8766853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" y="-27698"/>
            <a:ext cx="9144793" cy="5206435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5486400" y="872127"/>
            <a:ext cx="1244600" cy="1244600"/>
          </a:xfrm>
          <a:prstGeom prst="roundRect">
            <a:avLst/>
          </a:prstGeom>
          <a:solidFill>
            <a:srgbClr val="1543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23" name="圆角矩形 22"/>
          <p:cNvSpPr/>
          <p:nvPr/>
        </p:nvSpPr>
        <p:spPr>
          <a:xfrm rot="18800826">
            <a:off x="5507169" y="854797"/>
            <a:ext cx="1203060" cy="1203060"/>
          </a:xfrm>
          <a:prstGeom prst="roundRect">
            <a:avLst/>
          </a:prstGeom>
          <a:noFill/>
          <a:ln>
            <a:solidFill>
              <a:srgbClr val="00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41877" y="986595"/>
            <a:ext cx="11336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05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157126" y="2318355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15438F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>
                <a:sym typeface="Calibri" pitchFamily="34" charset="0"/>
              </a:rPr>
              <a:t>暂借款业务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5397576" y="2940352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438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流程</a:t>
            </a:r>
            <a:r>
              <a:rPr lang="zh-CN" altLang="en-US" sz="2000" dirty="0">
                <a:solidFill>
                  <a:srgbClr val="15438F"/>
                </a:solidFill>
                <a:latin typeface="微软雅黑"/>
                <a:ea typeface="微软雅黑"/>
              </a:rPr>
              <a:t>介绍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5438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56338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接连接符 95"/>
          <p:cNvCxnSpPr>
            <a:cxnSpLocks/>
          </p:cNvCxnSpPr>
          <p:nvPr/>
        </p:nvCxnSpPr>
        <p:spPr>
          <a:xfrm>
            <a:off x="2971842" y="819196"/>
            <a:ext cx="0" cy="415606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1.1 </a:t>
            </a:r>
            <a:r>
              <a:rPr lang="zh-CN" altLang="en-US" dirty="0"/>
              <a:t>系统登陆</a:t>
            </a:r>
            <a:r>
              <a:rPr lang="en-US" altLang="zh-CN" dirty="0"/>
              <a:t>-</a:t>
            </a:r>
            <a:r>
              <a:rPr lang="zh-CN" altLang="en-US" dirty="0"/>
              <a:t>打开网页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228714" y="819196"/>
            <a:ext cx="2514529" cy="105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zh-CN" sz="2000" dirty="0">
                <a:solidFill>
                  <a:srgbClr val="FF0000"/>
                </a:solidFill>
              </a:rPr>
              <a:t>谷歌浏览器</a:t>
            </a:r>
            <a:r>
              <a:rPr lang="zh-CN" altLang="en-US" sz="2000" dirty="0">
                <a:solidFill>
                  <a:srgbClr val="FF0000"/>
                </a:solidFill>
              </a:rPr>
              <a:t>（推荐）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altLang="zh-CN" sz="2000" dirty="0">
                <a:solidFill>
                  <a:srgbClr val="FF0000"/>
                </a:solidFill>
              </a:rPr>
              <a:t>QQ</a:t>
            </a:r>
            <a:r>
              <a:rPr lang="zh-CN" altLang="en-US" sz="2000" dirty="0">
                <a:solidFill>
                  <a:srgbClr val="FF0000"/>
                </a:solidFill>
              </a:rPr>
              <a:t>浏览器或</a:t>
            </a:r>
            <a:r>
              <a:rPr lang="en-US" altLang="zh-CN" sz="2000" dirty="0">
                <a:solidFill>
                  <a:srgbClr val="FF0000"/>
                </a:solidFill>
              </a:rPr>
              <a:t>360</a:t>
            </a:r>
            <a:r>
              <a:rPr lang="zh-CN" altLang="en-US" sz="2000" dirty="0">
                <a:solidFill>
                  <a:srgbClr val="FF0000"/>
                </a:solidFill>
              </a:rPr>
              <a:t>浏览器极速模式 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CFC8C06C-6C22-4054-A4F9-F8FEB246398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8240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D45FDFA-053F-4369-B654-364D257D339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389CBD8-10B1-44CF-A804-81260BCD1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31" y="665689"/>
            <a:ext cx="4724389" cy="1973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CF3BBE0-A30C-4BB3-81E0-3AFD13787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264" y="2876542"/>
            <a:ext cx="4800591" cy="2160647"/>
          </a:xfrm>
          <a:prstGeom prst="rect">
            <a:avLst/>
          </a:prstGeom>
        </p:spPr>
      </p:pic>
      <p:sp>
        <p:nvSpPr>
          <p:cNvPr id="14" name="矩形 47">
            <a:extLst>
              <a:ext uri="{FF2B5EF4-FFF2-40B4-BE49-F238E27FC236}">
                <a16:creationId xmlns:a16="http://schemas.microsoft.com/office/drawing/2014/main" id="{CB6B2355-0B47-4D93-9E6C-FD6DE527B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65" y="1985672"/>
            <a:ext cx="2514529" cy="160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000" dirty="0">
                <a:solidFill>
                  <a:srgbClr val="333333"/>
                </a:solidFill>
              </a:rPr>
              <a:t>①打开江苏第二师范学院官网，点击</a:t>
            </a:r>
            <a:r>
              <a:rPr lang="en-US" altLang="zh-CN" sz="2000" dirty="0">
                <a:solidFill>
                  <a:srgbClr val="333333"/>
                </a:solidFill>
              </a:rPr>
              <a:t>【</a:t>
            </a:r>
            <a:r>
              <a:rPr lang="zh-CN" altLang="en-US" sz="2000" dirty="0">
                <a:solidFill>
                  <a:srgbClr val="333333"/>
                </a:solidFill>
              </a:rPr>
              <a:t>党政部门</a:t>
            </a:r>
            <a:r>
              <a:rPr lang="en-US" altLang="zh-CN" sz="2000" dirty="0">
                <a:solidFill>
                  <a:srgbClr val="333333"/>
                </a:solidFill>
              </a:rPr>
              <a:t>】-【</a:t>
            </a:r>
            <a:r>
              <a:rPr lang="zh-CN" altLang="en-US" sz="2000" dirty="0">
                <a:solidFill>
                  <a:srgbClr val="333333"/>
                </a:solidFill>
              </a:rPr>
              <a:t>行政部门</a:t>
            </a:r>
            <a:r>
              <a:rPr lang="en-US" altLang="zh-CN" sz="2000" dirty="0">
                <a:solidFill>
                  <a:srgbClr val="333333"/>
                </a:solidFill>
              </a:rPr>
              <a:t>】</a:t>
            </a:r>
            <a:r>
              <a:rPr lang="zh-CN" altLang="en-US" sz="2000" dirty="0">
                <a:solidFill>
                  <a:srgbClr val="333333"/>
                </a:solidFill>
              </a:rPr>
              <a:t>，找到并点击</a:t>
            </a:r>
            <a:r>
              <a:rPr lang="en-US" altLang="zh-CN" sz="2000" dirty="0">
                <a:solidFill>
                  <a:srgbClr val="333333"/>
                </a:solidFill>
              </a:rPr>
              <a:t>【</a:t>
            </a:r>
            <a:r>
              <a:rPr lang="zh-CN" altLang="en-US" sz="2000" dirty="0">
                <a:solidFill>
                  <a:srgbClr val="333333"/>
                </a:solidFill>
              </a:rPr>
              <a:t>财务处</a:t>
            </a:r>
            <a:r>
              <a:rPr lang="en-US" altLang="zh-CN" sz="2000" dirty="0">
                <a:solidFill>
                  <a:srgbClr val="333333"/>
                </a:solidFill>
              </a:rPr>
              <a:t>】</a:t>
            </a:r>
            <a:r>
              <a:rPr lang="zh-CN" altLang="en-US" sz="2000" dirty="0">
                <a:solidFill>
                  <a:srgbClr val="333333"/>
                </a:solidFill>
              </a:rPr>
              <a:t>。</a:t>
            </a:r>
            <a:endParaRPr lang="en-US" altLang="zh-CN" sz="2000" dirty="0">
              <a:solidFill>
                <a:srgbClr val="333333"/>
              </a:solidFill>
            </a:endParaRPr>
          </a:p>
        </p:txBody>
      </p:sp>
      <p:sp>
        <p:nvSpPr>
          <p:cNvPr id="15" name="矩形 47">
            <a:extLst>
              <a:ext uri="{FF2B5EF4-FFF2-40B4-BE49-F238E27FC236}">
                <a16:creationId xmlns:a16="http://schemas.microsoft.com/office/drawing/2014/main" id="{D6C25E57-71AD-4252-B167-0CB8C4643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65" y="3714783"/>
            <a:ext cx="2514529" cy="99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000" dirty="0">
                <a:solidFill>
                  <a:srgbClr val="333333"/>
                </a:solidFill>
              </a:rPr>
              <a:t>②在财务处主页标题栏上，找到并点击</a:t>
            </a:r>
            <a:r>
              <a:rPr lang="en-US" altLang="zh-CN" sz="2000" dirty="0">
                <a:solidFill>
                  <a:srgbClr val="333333"/>
                </a:solidFill>
              </a:rPr>
              <a:t>【</a:t>
            </a:r>
            <a:r>
              <a:rPr lang="zh-CN" altLang="en-US" sz="2000" dirty="0">
                <a:solidFill>
                  <a:srgbClr val="333333"/>
                </a:solidFill>
              </a:rPr>
              <a:t>财务系统</a:t>
            </a:r>
            <a:r>
              <a:rPr lang="en-US" altLang="zh-CN" sz="2000" dirty="0">
                <a:solidFill>
                  <a:srgbClr val="333333"/>
                </a:solidFill>
              </a:rPr>
              <a:t>】</a:t>
            </a:r>
            <a:r>
              <a:rPr lang="zh-CN" altLang="en-US" sz="2000" dirty="0">
                <a:solidFill>
                  <a:srgbClr val="333333"/>
                </a:solidFill>
              </a:rPr>
              <a:t>。</a:t>
            </a:r>
            <a:endParaRPr lang="en-US" altLang="zh-CN" sz="2000" dirty="0">
              <a:solidFill>
                <a:srgbClr val="333333"/>
              </a:solidFill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EBB4FF8E-A795-4500-AA98-6158C7F9CF3D}"/>
              </a:ext>
            </a:extLst>
          </p:cNvPr>
          <p:cNvCxnSpPr>
            <a:cxnSpLocks/>
          </p:cNvCxnSpPr>
          <p:nvPr/>
        </p:nvCxnSpPr>
        <p:spPr>
          <a:xfrm flipH="1">
            <a:off x="3124238" y="2770946"/>
            <a:ext cx="579104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20859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14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5.1 </a:t>
            </a:r>
            <a:r>
              <a:rPr lang="zh-CN" altLang="en-US" dirty="0"/>
              <a:t>暂借款业务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922188" y="969639"/>
            <a:ext cx="6979230" cy="11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000" dirty="0"/>
              <a:t>选择暂借款业务，填写基本</a:t>
            </a:r>
            <a:r>
              <a:rPr lang="zh-CN" altLang="zh-CN" sz="2000" dirty="0"/>
              <a:t>信息</a:t>
            </a:r>
            <a:r>
              <a:rPr lang="zh-CN" altLang="en-US" sz="2000" dirty="0"/>
              <a:t>，填写结束</a:t>
            </a:r>
            <a:r>
              <a:rPr lang="zh-CN" altLang="zh-CN" sz="2000" dirty="0"/>
              <a:t>点击【下一步】。</a:t>
            </a:r>
          </a:p>
          <a:p>
            <a:pPr>
              <a:buNone/>
            </a:pPr>
            <a:endParaRPr lang="en-US" altLang="zh-CN" sz="1100" dirty="0"/>
          </a:p>
          <a:p>
            <a:pPr>
              <a:buNone/>
            </a:pPr>
            <a:endParaRPr lang="en-US" altLang="zh-CN" sz="1100" dirty="0"/>
          </a:p>
          <a:p>
            <a:pPr>
              <a:buNone/>
            </a:pPr>
            <a:endParaRPr lang="en-US" altLang="zh-CN" sz="1100" dirty="0"/>
          </a:p>
          <a:p>
            <a:pPr>
              <a:buNone/>
            </a:pPr>
            <a:endParaRPr lang="en-US" altLang="zh-CN" sz="11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4B2C99C-C736-4A5B-8BB1-5FFE5BD7870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67B717A-FA54-479F-9C7C-C4EB7A13E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94" y="1431016"/>
            <a:ext cx="6979230" cy="354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3096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5.2 </a:t>
            </a:r>
            <a:r>
              <a:rPr lang="zh-CN" altLang="en-US" dirty="0"/>
              <a:t>暂借款业务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922188" y="819196"/>
            <a:ext cx="5783356" cy="129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000" dirty="0"/>
              <a:t>选择暂借款类型，填写借款金额，填写借款人信息，以及预计还款时间，填写结束点击</a:t>
            </a:r>
            <a:r>
              <a:rPr lang="en-US" altLang="zh-CN" sz="2000" dirty="0"/>
              <a:t>【</a:t>
            </a:r>
            <a:r>
              <a:rPr lang="zh-CN" altLang="en-US" sz="2000" dirty="0"/>
              <a:t>下一步</a:t>
            </a:r>
            <a:r>
              <a:rPr lang="en-US" altLang="zh-CN" sz="2000" dirty="0"/>
              <a:t>】</a:t>
            </a:r>
            <a:r>
              <a:rPr lang="zh-CN" altLang="en-US" sz="2000" dirty="0"/>
              <a:t>。</a:t>
            </a:r>
            <a:endParaRPr lang="en-US" altLang="zh-CN" sz="1100" dirty="0"/>
          </a:p>
          <a:p>
            <a:pPr>
              <a:buNone/>
            </a:pPr>
            <a:endParaRPr lang="en-US" altLang="zh-CN" sz="1100" dirty="0"/>
          </a:p>
          <a:p>
            <a:pPr>
              <a:buNone/>
            </a:pPr>
            <a:endParaRPr lang="en-US" altLang="zh-CN" sz="1100" dirty="0"/>
          </a:p>
          <a:p>
            <a:pPr>
              <a:buNone/>
            </a:pPr>
            <a:endParaRPr lang="en-US" altLang="zh-CN" sz="11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4B2C99C-C736-4A5B-8BB1-5FFE5BD7870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FD723DF-C1B3-4D90-A90A-996CBF0B9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100" y="1618924"/>
            <a:ext cx="7994184" cy="335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1655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5.3 </a:t>
            </a:r>
            <a:r>
              <a:rPr lang="zh-CN" altLang="en-US" dirty="0"/>
              <a:t>暂借款业务</a:t>
            </a:r>
            <a:r>
              <a:rPr lang="en-US" altLang="zh-CN" dirty="0"/>
              <a:t>-</a:t>
            </a:r>
            <a:r>
              <a:rPr lang="zh-CN" altLang="en-US" dirty="0"/>
              <a:t>注意事项</a:t>
            </a:r>
            <a:r>
              <a:rPr lang="en-US" altLang="zh-CN" dirty="0"/>
              <a:t>-</a:t>
            </a:r>
            <a:r>
              <a:rPr lang="zh-CN" altLang="en-US" dirty="0"/>
              <a:t>还借款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457308" y="1123988"/>
            <a:ext cx="3497416" cy="348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400" dirty="0"/>
              <a:t>注意事项：</a:t>
            </a:r>
            <a:endParaRPr lang="en-US" altLang="zh-CN" sz="2400" dirty="0"/>
          </a:p>
          <a:p>
            <a:pPr>
              <a:buNone/>
            </a:pPr>
            <a:r>
              <a:rPr lang="zh-CN" altLang="en-US" sz="2400" dirty="0"/>
              <a:t>①还借款时的业务大类，注意请选择日常报销业务，请不要选择暂借款业务。</a:t>
            </a:r>
            <a:endParaRPr lang="en-US" altLang="zh-CN" sz="2400" dirty="0"/>
          </a:p>
          <a:p>
            <a:pPr>
              <a:buNone/>
            </a:pPr>
            <a:r>
              <a:rPr lang="zh-CN" altLang="en-US" sz="2400" dirty="0"/>
              <a:t>②还借款时，请选择与借款时使用的同一个项目。</a:t>
            </a:r>
            <a:endParaRPr lang="en-US" altLang="zh-CN" sz="2400" dirty="0"/>
          </a:p>
          <a:p>
            <a:pPr>
              <a:buNone/>
            </a:pPr>
            <a:r>
              <a:rPr lang="zh-CN" altLang="en-US" sz="2400" dirty="0"/>
              <a:t>③勾选对应的借款记录。</a:t>
            </a:r>
            <a:endParaRPr lang="en-US" altLang="zh-CN" sz="2400" dirty="0"/>
          </a:p>
          <a:p>
            <a:pPr>
              <a:buNone/>
            </a:pPr>
            <a:endParaRPr lang="en-US" altLang="zh-CN" sz="1100" dirty="0"/>
          </a:p>
          <a:p>
            <a:pPr>
              <a:buNone/>
            </a:pPr>
            <a:endParaRPr lang="en-US" altLang="zh-CN" sz="1100" dirty="0"/>
          </a:p>
          <a:p>
            <a:pPr>
              <a:buNone/>
            </a:pPr>
            <a:endParaRPr lang="en-US" altLang="zh-CN" sz="11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4B2C99C-C736-4A5B-8BB1-5FFE5BD7870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D37195F-349A-4F31-910D-3756E4252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6" y="947393"/>
            <a:ext cx="4606426" cy="3662159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36ECB6BA-8A19-48B1-8343-CCA786C3C392}"/>
              </a:ext>
            </a:extLst>
          </p:cNvPr>
          <p:cNvCxnSpPr>
            <a:cxnSpLocks/>
          </p:cNvCxnSpPr>
          <p:nvPr/>
        </p:nvCxnSpPr>
        <p:spPr>
          <a:xfrm>
            <a:off x="4114812" y="819196"/>
            <a:ext cx="0" cy="396229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25644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" y="-27698"/>
            <a:ext cx="9144793" cy="5206435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5486400" y="872127"/>
            <a:ext cx="1244600" cy="1244600"/>
          </a:xfrm>
          <a:prstGeom prst="roundRect">
            <a:avLst/>
          </a:prstGeom>
          <a:solidFill>
            <a:srgbClr val="1543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23" name="圆角矩形 22"/>
          <p:cNvSpPr/>
          <p:nvPr/>
        </p:nvSpPr>
        <p:spPr>
          <a:xfrm rot="18800826">
            <a:off x="5507169" y="854797"/>
            <a:ext cx="1203060" cy="1203060"/>
          </a:xfrm>
          <a:prstGeom prst="roundRect">
            <a:avLst/>
          </a:prstGeom>
          <a:noFill/>
          <a:ln>
            <a:solidFill>
              <a:srgbClr val="00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41877" y="986595"/>
            <a:ext cx="11336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06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977589" y="2313616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15438F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>
                <a:sym typeface="Calibri" pitchFamily="34" charset="0"/>
              </a:rPr>
              <a:t>国内旅费业务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5397576" y="2940352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438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流程</a:t>
            </a:r>
            <a:r>
              <a:rPr lang="zh-CN" altLang="en-US" sz="2000" dirty="0">
                <a:solidFill>
                  <a:srgbClr val="15438F"/>
                </a:solidFill>
                <a:latin typeface="微软雅黑"/>
                <a:ea typeface="微软雅黑"/>
              </a:rPr>
              <a:t>介绍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5438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63450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6.1 </a:t>
            </a:r>
            <a:r>
              <a:rPr lang="zh-CN" altLang="en-US" dirty="0"/>
              <a:t>国内旅费业务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922188" y="819196"/>
            <a:ext cx="7154920" cy="11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000" dirty="0"/>
              <a:t>选择国内旅费业务，填写基本</a:t>
            </a:r>
            <a:r>
              <a:rPr lang="zh-CN" altLang="zh-CN" sz="2000" dirty="0"/>
              <a:t>信息</a:t>
            </a:r>
            <a:r>
              <a:rPr lang="zh-CN" altLang="en-US" sz="2000" dirty="0"/>
              <a:t>，填写结束</a:t>
            </a:r>
            <a:r>
              <a:rPr lang="zh-CN" altLang="zh-CN" sz="2000" dirty="0"/>
              <a:t>点击【下一步】。</a:t>
            </a:r>
          </a:p>
          <a:p>
            <a:pPr>
              <a:buNone/>
            </a:pPr>
            <a:endParaRPr lang="en-US" altLang="zh-CN" sz="1100" dirty="0"/>
          </a:p>
          <a:p>
            <a:pPr>
              <a:buNone/>
            </a:pPr>
            <a:endParaRPr lang="en-US" altLang="zh-CN" sz="1100" dirty="0"/>
          </a:p>
          <a:p>
            <a:pPr>
              <a:buNone/>
            </a:pPr>
            <a:endParaRPr lang="en-US" altLang="zh-CN" sz="1100" dirty="0"/>
          </a:p>
          <a:p>
            <a:pPr>
              <a:buNone/>
            </a:pPr>
            <a:endParaRPr lang="en-US" altLang="zh-CN" sz="11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4B2C99C-C736-4A5B-8BB1-5FFE5BD7870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06F2390-26EC-4628-8BDC-132CD1B85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10" y="1318840"/>
            <a:ext cx="8381780" cy="369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0816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6.2 </a:t>
            </a:r>
            <a:r>
              <a:rPr lang="zh-CN" altLang="en-US" dirty="0"/>
              <a:t>国内旅费业务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256817" y="895394"/>
            <a:ext cx="2469213" cy="356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endParaRPr lang="en-US" altLang="zh-CN" sz="1100" dirty="0"/>
          </a:p>
          <a:p>
            <a:pPr>
              <a:buNone/>
            </a:pPr>
            <a:r>
              <a:rPr lang="zh-CN" altLang="zh-CN" sz="2000" dirty="0"/>
              <a:t>在“出差人”录入工号，软件自动读取姓名。</a:t>
            </a:r>
            <a:r>
              <a:rPr lang="zh-CN" altLang="en-US" sz="2000" dirty="0"/>
              <a:t>如果超出</a:t>
            </a:r>
            <a:r>
              <a:rPr lang="en-US" altLang="zh-CN" sz="2000" dirty="0"/>
              <a:t>6</a:t>
            </a:r>
            <a:r>
              <a:rPr lang="zh-CN" altLang="en-US" sz="2000" dirty="0"/>
              <a:t>个人，请点击下方的</a:t>
            </a:r>
            <a:r>
              <a:rPr lang="en-US" altLang="zh-CN" sz="2000" dirty="0"/>
              <a:t>【</a:t>
            </a:r>
            <a:r>
              <a:rPr lang="zh-CN" altLang="en-US" sz="2000" dirty="0"/>
              <a:t>增加一项</a:t>
            </a:r>
            <a:r>
              <a:rPr lang="en-US" altLang="zh-CN" sz="2000" dirty="0"/>
              <a:t>】</a:t>
            </a:r>
            <a:r>
              <a:rPr lang="zh-CN" altLang="en-US" sz="2000" dirty="0"/>
              <a:t>按钮。</a:t>
            </a:r>
            <a:endParaRPr lang="en-US" altLang="zh-CN" sz="2000" dirty="0"/>
          </a:p>
          <a:p>
            <a:pPr>
              <a:buNone/>
            </a:pPr>
            <a:endParaRPr lang="en-US" altLang="zh-CN" sz="2000" dirty="0"/>
          </a:p>
          <a:p>
            <a:pPr>
              <a:buNone/>
            </a:pPr>
            <a:r>
              <a:rPr lang="zh-CN" altLang="zh-CN" sz="2000" dirty="0"/>
              <a:t>在下方选择填写出差信息。软件会根据公式自动算出补贴金额。</a:t>
            </a:r>
            <a:endParaRPr lang="en-US" altLang="zh-CN" sz="2000" dirty="0"/>
          </a:p>
          <a:p>
            <a:pPr>
              <a:buNone/>
            </a:pPr>
            <a:r>
              <a:rPr lang="zh-CN" altLang="zh-CN" sz="2000" dirty="0"/>
              <a:t>填好后点击【下一步】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2926521" y="1112264"/>
            <a:ext cx="0" cy="324202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27340C0-8044-4B0A-8E79-5AEB4C81F33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D59454A-E8B5-4081-8916-28DC1A1C0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40" y="1201430"/>
            <a:ext cx="6019757" cy="315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2377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6.3 </a:t>
            </a:r>
            <a:r>
              <a:rPr lang="zh-CN" altLang="en-US" dirty="0"/>
              <a:t>国内旅费业务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256817" y="1047790"/>
            <a:ext cx="3019813" cy="259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en-US" altLang="zh-CN" sz="2000" dirty="0"/>
              <a:t>【</a:t>
            </a:r>
            <a:r>
              <a:rPr lang="zh-CN" altLang="en-US" sz="2000" dirty="0"/>
              <a:t>职称（级别）</a:t>
            </a:r>
            <a:r>
              <a:rPr lang="en-US" altLang="zh-CN" sz="2000" dirty="0"/>
              <a:t>】</a:t>
            </a:r>
            <a:r>
              <a:rPr lang="zh-CN" altLang="en-US" sz="2000" dirty="0"/>
              <a:t>根据差旅费管理办法，不同职称（级别）有不同的差旅费标准。</a:t>
            </a:r>
            <a:endParaRPr lang="en-US" altLang="zh-CN" sz="2000" dirty="0"/>
          </a:p>
          <a:p>
            <a:pPr>
              <a:buNone/>
            </a:pPr>
            <a:r>
              <a:rPr lang="zh-CN" altLang="en-US" sz="2000" dirty="0"/>
              <a:t>校级和正高级职称，在此处请选择“司局级”，除此之外，请选择“其他人员”。</a:t>
            </a:r>
            <a:endParaRPr lang="en-US" altLang="zh-CN" sz="2000" dirty="0"/>
          </a:p>
        </p:txBody>
      </p:sp>
      <p:cxnSp>
        <p:nvCxnSpPr>
          <p:cNvPr id="9" name="直接连接符 8"/>
          <p:cNvCxnSpPr/>
          <p:nvPr/>
        </p:nvCxnSpPr>
        <p:spPr>
          <a:xfrm>
            <a:off x="4038614" y="1081750"/>
            <a:ext cx="0" cy="324202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27340C0-8044-4B0A-8E79-5AEB4C81F33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B1DF715-22EB-423F-99D6-D29D0DDB1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198" y="1024027"/>
            <a:ext cx="4023709" cy="32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2763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6.4 </a:t>
            </a:r>
            <a:r>
              <a:rPr lang="zh-CN" altLang="en-US" dirty="0"/>
              <a:t>国内旅费业务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256817" y="895394"/>
            <a:ext cx="3477005" cy="400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en-US" altLang="zh-CN" sz="2000" dirty="0"/>
              <a:t>【</a:t>
            </a:r>
            <a:r>
              <a:rPr lang="zh-CN" altLang="en-US" sz="2000" dirty="0"/>
              <a:t>是否安排伙食</a:t>
            </a:r>
            <a:r>
              <a:rPr lang="en-US" altLang="zh-CN" sz="2000" dirty="0"/>
              <a:t>】</a:t>
            </a:r>
            <a:r>
              <a:rPr lang="zh-CN" altLang="en-US" sz="2000" dirty="0"/>
              <a:t>、</a:t>
            </a:r>
            <a:r>
              <a:rPr lang="en-US" altLang="zh-CN" sz="2000" dirty="0"/>
              <a:t>【</a:t>
            </a:r>
            <a:r>
              <a:rPr lang="zh-CN" altLang="en-US" sz="2000" dirty="0"/>
              <a:t>是否安排交通</a:t>
            </a:r>
            <a:r>
              <a:rPr lang="en-US" altLang="zh-CN" sz="2000" dirty="0"/>
              <a:t>】</a:t>
            </a:r>
            <a:r>
              <a:rPr lang="zh-CN" altLang="en-US" sz="2000" dirty="0"/>
              <a:t>请根据差旅费管理办法选择。</a:t>
            </a:r>
            <a:endParaRPr lang="en-US" altLang="zh-CN" sz="2000" dirty="0"/>
          </a:p>
          <a:p>
            <a:pPr>
              <a:buNone/>
            </a:pPr>
            <a:r>
              <a:rPr lang="zh-CN" altLang="en-US" sz="2000" dirty="0"/>
              <a:t>选择“未安排”，系统会自动根据出差天数计算补贴。系统默认“未安排”。</a:t>
            </a:r>
            <a:endParaRPr lang="en-US" altLang="zh-CN" sz="2000" dirty="0"/>
          </a:p>
          <a:p>
            <a:pPr>
              <a:buNone/>
            </a:pPr>
            <a:r>
              <a:rPr lang="zh-CN" altLang="en-US" sz="2000" dirty="0"/>
              <a:t>选择“安排”，系统只计算往返两天的补贴。</a:t>
            </a:r>
            <a:endParaRPr lang="en-US" altLang="zh-CN" sz="2000" dirty="0"/>
          </a:p>
          <a:p>
            <a:pPr>
              <a:buNone/>
            </a:pPr>
            <a:endParaRPr lang="en-US" altLang="zh-CN" sz="2000" dirty="0"/>
          </a:p>
          <a:p>
            <a:pPr>
              <a:buNone/>
            </a:pPr>
            <a:r>
              <a:rPr lang="zh-CN" altLang="en-US" sz="2000" dirty="0"/>
              <a:t>如果有包车等特殊情况，可在系统自动计算的基础上手动修改来减少补贴金额。</a:t>
            </a:r>
            <a:endParaRPr lang="en-US" altLang="zh-CN" sz="2000" dirty="0"/>
          </a:p>
        </p:txBody>
      </p:sp>
      <p:cxnSp>
        <p:nvCxnSpPr>
          <p:cNvPr id="9" name="直接连接符 8"/>
          <p:cNvCxnSpPr>
            <a:cxnSpLocks/>
          </p:cNvCxnSpPr>
          <p:nvPr/>
        </p:nvCxnSpPr>
        <p:spPr>
          <a:xfrm>
            <a:off x="3886218" y="1047790"/>
            <a:ext cx="0" cy="377594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27340C0-8044-4B0A-8E79-5AEB4C81F33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16E1C75-EC34-4588-9CFA-C27DE81E5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599" y="747477"/>
            <a:ext cx="3581306" cy="281589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531EFD1-67B6-4318-A90C-62A8E9A12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6" y="4058197"/>
            <a:ext cx="4609496" cy="642536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61CE39AE-2742-4B81-84DA-18D1793D1F48}"/>
              </a:ext>
            </a:extLst>
          </p:cNvPr>
          <p:cNvCxnSpPr>
            <a:cxnSpLocks/>
          </p:cNvCxnSpPr>
          <p:nvPr/>
        </p:nvCxnSpPr>
        <p:spPr>
          <a:xfrm flipH="1">
            <a:off x="4286504" y="3790918"/>
            <a:ext cx="460949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09389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" y="-27698"/>
            <a:ext cx="9144793" cy="5206435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5486400" y="872127"/>
            <a:ext cx="1244600" cy="1244600"/>
          </a:xfrm>
          <a:prstGeom prst="roundRect">
            <a:avLst/>
          </a:prstGeom>
          <a:solidFill>
            <a:srgbClr val="1543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23" name="圆角矩形 22"/>
          <p:cNvSpPr/>
          <p:nvPr/>
        </p:nvSpPr>
        <p:spPr>
          <a:xfrm rot="18800826">
            <a:off x="5507169" y="854797"/>
            <a:ext cx="1203060" cy="1203060"/>
          </a:xfrm>
          <a:prstGeom prst="roundRect">
            <a:avLst/>
          </a:prstGeom>
          <a:noFill/>
          <a:ln>
            <a:solidFill>
              <a:srgbClr val="00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41877" y="986595"/>
            <a:ext cx="11336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07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419604" y="2357511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marR="0" lvl="0" indent="0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15438F"/>
                </a:solidFill>
                <a:latin typeface="微软雅黑"/>
                <a:ea typeface="微软雅黑"/>
              </a:defRPr>
            </a:lvl1pPr>
          </a:lstStyle>
          <a:p>
            <a:r>
              <a:rPr lang="zh-CN" altLang="en-US" dirty="0"/>
              <a:t>因公出国（国际旅费）</a:t>
            </a:r>
            <a:endParaRPr lang="zh-CN" altLang="en-US" dirty="0">
              <a:sym typeface="Calibri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397576" y="2940352"/>
            <a:ext cx="149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438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流程</a:t>
            </a:r>
            <a:r>
              <a:rPr lang="zh-CN" altLang="en-US" sz="2000" dirty="0">
                <a:solidFill>
                  <a:srgbClr val="15438F"/>
                </a:solidFill>
                <a:latin typeface="微软雅黑"/>
                <a:ea typeface="微软雅黑"/>
              </a:rPr>
              <a:t>介绍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5438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34628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7.1 </a:t>
            </a:r>
            <a:r>
              <a:rPr lang="zh-CN" altLang="en-US" dirty="0"/>
              <a:t>因公出国（国际旅费）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838298" y="766481"/>
            <a:ext cx="7772196" cy="98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000" dirty="0"/>
              <a:t>选择因公出国</a:t>
            </a:r>
            <a:r>
              <a:rPr lang="en-US" altLang="zh-CN" sz="2000" dirty="0"/>
              <a:t>(</a:t>
            </a:r>
            <a:r>
              <a:rPr lang="zh-CN" altLang="en-US" sz="2000" dirty="0"/>
              <a:t>国际旅费</a:t>
            </a:r>
            <a:r>
              <a:rPr lang="en-US" altLang="zh-CN" sz="2000" dirty="0"/>
              <a:t>)</a:t>
            </a:r>
            <a:r>
              <a:rPr lang="zh-CN" altLang="en-US" sz="2000" dirty="0"/>
              <a:t>，填写基本</a:t>
            </a:r>
            <a:r>
              <a:rPr lang="zh-CN" altLang="zh-CN" sz="2000" dirty="0"/>
              <a:t>信息</a:t>
            </a:r>
            <a:r>
              <a:rPr lang="zh-CN" altLang="en-US" sz="2000" dirty="0"/>
              <a:t>，填写结束</a:t>
            </a:r>
            <a:r>
              <a:rPr lang="zh-CN" altLang="zh-CN" sz="2000" dirty="0"/>
              <a:t>点击【下一步】。</a:t>
            </a:r>
          </a:p>
          <a:p>
            <a:pPr>
              <a:buNone/>
            </a:pPr>
            <a:endParaRPr lang="en-US" altLang="zh-CN" sz="1100" dirty="0"/>
          </a:p>
          <a:p>
            <a:pPr>
              <a:buNone/>
            </a:pPr>
            <a:endParaRPr lang="en-US" altLang="zh-CN" sz="1100" dirty="0"/>
          </a:p>
          <a:p>
            <a:pPr>
              <a:buNone/>
            </a:pPr>
            <a:endParaRPr lang="zh-CN" altLang="zh-CN" sz="11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E48EEE8-FCA8-4FCD-8680-62905C64430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709DDA0-FA32-4B50-A6ED-CFB457B09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35" y="1271163"/>
            <a:ext cx="7353167" cy="372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9012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直接连接符 95"/>
          <p:cNvCxnSpPr/>
          <p:nvPr/>
        </p:nvCxnSpPr>
        <p:spPr>
          <a:xfrm>
            <a:off x="3044946" y="895394"/>
            <a:ext cx="0" cy="317005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1.2 </a:t>
            </a:r>
            <a:r>
              <a:rPr lang="zh-CN" altLang="en-US" dirty="0"/>
              <a:t>系统登陆</a:t>
            </a:r>
            <a:r>
              <a:rPr lang="en-US" altLang="zh-CN" dirty="0"/>
              <a:t>-</a:t>
            </a:r>
            <a:r>
              <a:rPr lang="zh-CN" altLang="en-US" dirty="0"/>
              <a:t>登录界面</a:t>
            </a:r>
          </a:p>
        </p:txBody>
      </p:sp>
      <p:sp>
        <p:nvSpPr>
          <p:cNvPr id="52" name="矩形 47"/>
          <p:cNvSpPr>
            <a:spLocks noChangeArrowheads="1"/>
          </p:cNvSpPr>
          <p:nvPr/>
        </p:nvSpPr>
        <p:spPr bwMode="auto">
          <a:xfrm>
            <a:off x="152517" y="1583021"/>
            <a:ext cx="2895519" cy="166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eaLnBrk="0" hangingPunct="0">
              <a:buNone/>
              <a:defRPr/>
            </a:pPr>
            <a:r>
              <a:rPr lang="zh-CN" altLang="en-US" sz="2000" dirty="0">
                <a:solidFill>
                  <a:srgbClr val="333333"/>
                </a:solidFill>
              </a:rPr>
              <a:t>输入用户名、密码、验证码点击</a:t>
            </a:r>
            <a:r>
              <a:rPr lang="en-US" altLang="zh-CN" sz="2000" dirty="0">
                <a:solidFill>
                  <a:srgbClr val="333333"/>
                </a:solidFill>
              </a:rPr>
              <a:t>【</a:t>
            </a:r>
            <a:r>
              <a:rPr lang="zh-CN" altLang="en-US" sz="2000" dirty="0">
                <a:solidFill>
                  <a:srgbClr val="333333"/>
                </a:solidFill>
              </a:rPr>
              <a:t>登录</a:t>
            </a:r>
            <a:r>
              <a:rPr lang="en-US" altLang="zh-CN" sz="2000" dirty="0">
                <a:solidFill>
                  <a:srgbClr val="333333"/>
                </a:solidFill>
              </a:rPr>
              <a:t>】</a:t>
            </a:r>
            <a:r>
              <a:rPr lang="zh-CN" altLang="en-US" sz="2000" dirty="0">
                <a:solidFill>
                  <a:srgbClr val="333333"/>
                </a:solidFill>
              </a:rPr>
              <a:t>，登入系统。</a:t>
            </a:r>
            <a:endParaRPr lang="en-US" altLang="zh-CN" sz="2000" dirty="0">
              <a:solidFill>
                <a:srgbClr val="333333"/>
              </a:solidFill>
            </a:endParaRPr>
          </a:p>
          <a:p>
            <a:pPr eaLnBrk="0" hangingPunct="0">
              <a:buNone/>
              <a:defRPr/>
            </a:pPr>
            <a:r>
              <a:rPr lang="zh-CN" altLang="en-US" sz="2000" dirty="0">
                <a:solidFill>
                  <a:srgbClr val="333333"/>
                </a:solidFill>
              </a:rPr>
              <a:t>用户名和初始密码都是工号。</a:t>
            </a:r>
            <a:endParaRPr lang="en-US" altLang="zh-CN" sz="2000" dirty="0">
              <a:solidFill>
                <a:srgbClr val="333333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C6AC5FE-DCCA-4555-8AB1-0C26F628F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38" y="1172262"/>
            <a:ext cx="5333855" cy="2798975"/>
          </a:xfrm>
          <a:prstGeom prst="rect">
            <a:avLst/>
          </a:prstGeom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CFC8C06C-6C22-4054-A4F9-F8FEB246398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8240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D45FDFA-053F-4369-B654-364D257D339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80979532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7.2 </a:t>
            </a:r>
            <a:r>
              <a:rPr lang="zh-CN" altLang="en-US" dirty="0"/>
              <a:t>因公出国（国际旅费）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838298" y="766481"/>
            <a:ext cx="7010216" cy="154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zh-CN" sz="1600" dirty="0"/>
              <a:t>在下方选择填写出差信息。</a:t>
            </a:r>
            <a:r>
              <a:rPr lang="zh-CN" altLang="en-US" sz="1600" dirty="0"/>
              <a:t>系统</a:t>
            </a:r>
            <a:r>
              <a:rPr lang="zh-CN" altLang="zh-CN" sz="1600" dirty="0"/>
              <a:t>会根据公式自动算出</a:t>
            </a:r>
            <a:r>
              <a:rPr lang="zh-CN" altLang="en-US" sz="1600" dirty="0"/>
              <a:t>伙食费和公杂费金额</a:t>
            </a:r>
            <a:r>
              <a:rPr lang="zh-CN" altLang="zh-CN" sz="1600" dirty="0"/>
              <a:t>。填好后点击【下一步】</a:t>
            </a:r>
            <a:r>
              <a:rPr lang="zh-CN" altLang="en-US" sz="1600" dirty="0"/>
              <a:t>。</a:t>
            </a:r>
            <a:endParaRPr lang="zh-CN" altLang="zh-CN" sz="1600" dirty="0"/>
          </a:p>
          <a:p>
            <a:pPr>
              <a:buNone/>
            </a:pPr>
            <a:endParaRPr lang="zh-CN" altLang="zh-CN" sz="2000" dirty="0"/>
          </a:p>
          <a:p>
            <a:pPr>
              <a:buNone/>
            </a:pPr>
            <a:endParaRPr lang="en-US" altLang="zh-CN" sz="1100" dirty="0"/>
          </a:p>
          <a:p>
            <a:pPr>
              <a:buNone/>
            </a:pPr>
            <a:endParaRPr lang="en-US" altLang="zh-CN" sz="1100" dirty="0"/>
          </a:p>
          <a:p>
            <a:pPr>
              <a:buNone/>
            </a:pPr>
            <a:endParaRPr lang="zh-CN" altLang="zh-CN" sz="1100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E48EEE8-FCA8-4FCD-8680-62905C64430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DEFD8AF-05F8-4BF6-A091-FFE1EA641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54" y="1398528"/>
            <a:ext cx="8686692" cy="361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920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7.2 </a:t>
            </a:r>
            <a:r>
              <a:rPr lang="zh-CN" altLang="en-US" dirty="0"/>
              <a:t>因公出国（国际旅费）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256817" y="1047790"/>
            <a:ext cx="3019813" cy="37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en-US" altLang="zh-CN" sz="2000" dirty="0"/>
              <a:t>【</a:t>
            </a:r>
            <a:r>
              <a:rPr lang="zh-CN" altLang="en-US" sz="2000" dirty="0"/>
              <a:t>出差国家</a:t>
            </a:r>
            <a:r>
              <a:rPr lang="en-US" altLang="zh-CN" sz="2000" dirty="0"/>
              <a:t>/</a:t>
            </a:r>
            <a:r>
              <a:rPr lang="zh-CN" altLang="en-US" sz="2000" dirty="0"/>
              <a:t>地区</a:t>
            </a:r>
            <a:r>
              <a:rPr lang="en-US" altLang="zh-CN" sz="2000" dirty="0"/>
              <a:t>】</a:t>
            </a:r>
            <a:r>
              <a:rPr lang="zh-CN" altLang="en-US" sz="2000" dirty="0"/>
              <a:t>请根据实际出差地点选填。</a:t>
            </a:r>
            <a:endParaRPr lang="en-US" altLang="zh-CN" sz="2000" dirty="0"/>
          </a:p>
          <a:p>
            <a:pPr>
              <a:buNone/>
            </a:pPr>
            <a:endParaRPr lang="en-US" altLang="zh-CN" sz="2000" dirty="0"/>
          </a:p>
          <a:p>
            <a:pPr>
              <a:buNone/>
            </a:pPr>
            <a:r>
              <a:rPr lang="en-US" altLang="zh-CN" sz="2000" dirty="0"/>
              <a:t>【</a:t>
            </a:r>
            <a:r>
              <a:rPr lang="zh-CN" altLang="en-US" sz="2000" dirty="0"/>
              <a:t>汇率</a:t>
            </a:r>
            <a:r>
              <a:rPr lang="en-US" altLang="zh-CN" sz="2000" dirty="0"/>
              <a:t>】</a:t>
            </a:r>
            <a:r>
              <a:rPr lang="zh-CN" altLang="en-US" sz="2000" dirty="0"/>
              <a:t>请根据汇兑当天的外汇牌价填写。</a:t>
            </a:r>
            <a:endParaRPr lang="en-US" altLang="zh-CN" sz="2000" dirty="0"/>
          </a:p>
          <a:p>
            <a:pPr>
              <a:buNone/>
            </a:pPr>
            <a:endParaRPr lang="en-US" altLang="zh-CN" sz="2000" dirty="0"/>
          </a:p>
          <a:p>
            <a:pPr>
              <a:buNone/>
            </a:pPr>
            <a:r>
              <a:rPr lang="en-US" altLang="zh-CN" sz="2000" dirty="0"/>
              <a:t>【</a:t>
            </a:r>
            <a:r>
              <a:rPr lang="zh-CN" altLang="en-US" sz="2000" dirty="0"/>
              <a:t>教工伙食费</a:t>
            </a:r>
            <a:r>
              <a:rPr lang="en-US" altLang="zh-CN" sz="2000" dirty="0"/>
              <a:t>】</a:t>
            </a:r>
            <a:r>
              <a:rPr lang="zh-CN" altLang="en-US" sz="2000" dirty="0"/>
              <a:t>和</a:t>
            </a:r>
            <a:r>
              <a:rPr lang="en-US" altLang="zh-CN" sz="2000" dirty="0"/>
              <a:t>【</a:t>
            </a:r>
            <a:r>
              <a:rPr lang="zh-CN" altLang="en-US" sz="2000" dirty="0"/>
              <a:t>教工公杂费</a:t>
            </a:r>
            <a:r>
              <a:rPr lang="en-US" altLang="zh-CN" sz="2000" dirty="0"/>
              <a:t>】</a:t>
            </a:r>
            <a:r>
              <a:rPr lang="zh-CN" altLang="en-US" sz="2000" dirty="0"/>
              <a:t>系统会根据所填的出差人数和汇率自动计算。</a:t>
            </a:r>
            <a:endParaRPr lang="en-US" altLang="zh-CN" sz="2000" dirty="0"/>
          </a:p>
          <a:p>
            <a:pPr>
              <a:buNone/>
            </a:pPr>
            <a:endParaRPr lang="en-US" altLang="zh-CN" sz="2000" dirty="0"/>
          </a:p>
        </p:txBody>
      </p:sp>
      <p:cxnSp>
        <p:nvCxnSpPr>
          <p:cNvPr id="9" name="直接连接符 8"/>
          <p:cNvCxnSpPr>
            <a:cxnSpLocks/>
          </p:cNvCxnSpPr>
          <p:nvPr/>
        </p:nvCxnSpPr>
        <p:spPr>
          <a:xfrm>
            <a:off x="3352832" y="1081750"/>
            <a:ext cx="0" cy="389386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27340C0-8044-4B0A-8E79-5AEB4C81F33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6315C67-899F-4DD8-94DA-F3BE20615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152" y="819196"/>
            <a:ext cx="5351031" cy="2023386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1F0D55A2-A74E-441E-B5D1-BF8BC6BAF638}"/>
              </a:ext>
            </a:extLst>
          </p:cNvPr>
          <p:cNvCxnSpPr>
            <a:cxnSpLocks/>
          </p:cNvCxnSpPr>
          <p:nvPr/>
        </p:nvCxnSpPr>
        <p:spPr>
          <a:xfrm>
            <a:off x="3505228" y="2952740"/>
            <a:ext cx="55315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BFA5A2D8-B65E-420F-9AA4-4AEDFBBD9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28" y="3062899"/>
            <a:ext cx="5452230" cy="17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6162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31468"/>
            <a:ext cx="9144793" cy="5206435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5486400" y="872127"/>
            <a:ext cx="1244600" cy="1244600"/>
          </a:xfrm>
          <a:prstGeom prst="roundRect">
            <a:avLst/>
          </a:prstGeom>
          <a:solidFill>
            <a:srgbClr val="1543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23" name="圆角矩形 22"/>
          <p:cNvSpPr/>
          <p:nvPr/>
        </p:nvSpPr>
        <p:spPr>
          <a:xfrm rot="18800826">
            <a:off x="5507169" y="854797"/>
            <a:ext cx="1203060" cy="1203060"/>
          </a:xfrm>
          <a:prstGeom prst="roundRect">
            <a:avLst/>
          </a:prstGeom>
          <a:noFill/>
          <a:ln>
            <a:solidFill>
              <a:srgbClr val="00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41877" y="986595"/>
            <a:ext cx="11336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08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368800" y="2300588"/>
            <a:ext cx="3017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5438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        信息维护   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4477398" y="2815516"/>
            <a:ext cx="2012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000" dirty="0">
                <a:solidFill>
                  <a:srgbClr val="15438F"/>
                </a:solidFill>
                <a:latin typeface="微软雅黑"/>
                <a:ea typeface="微软雅黑"/>
              </a:rPr>
              <a:t>报销信息维护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5438F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615738" y="2787458"/>
            <a:ext cx="2012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2000" noProof="0" dirty="0">
                <a:solidFill>
                  <a:srgbClr val="15438F"/>
                </a:solidFill>
                <a:latin typeface="微软雅黑"/>
                <a:ea typeface="微软雅黑"/>
              </a:rPr>
              <a:t>酬金信息维护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15438F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03129456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  <p:bldP spid="25" grpId="0"/>
      <p:bldP spid="2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8.1 </a:t>
            </a:r>
            <a:r>
              <a:rPr lang="zh-CN" altLang="en-US" dirty="0"/>
              <a:t>个人信息维护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1196526" y="798247"/>
            <a:ext cx="6880582" cy="99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zh-CN" sz="2000" dirty="0"/>
              <a:t>点击</a:t>
            </a:r>
            <a:r>
              <a:rPr lang="zh-CN" altLang="en-US" sz="2000" dirty="0"/>
              <a:t>上方</a:t>
            </a:r>
            <a:r>
              <a:rPr lang="zh-CN" altLang="zh-CN" sz="2000" dirty="0"/>
              <a:t>【</a:t>
            </a:r>
            <a:r>
              <a:rPr lang="zh-CN" altLang="en-US" sz="2000" dirty="0"/>
              <a:t>报销</a:t>
            </a:r>
            <a:r>
              <a:rPr lang="zh-CN" altLang="zh-CN" sz="2000" dirty="0"/>
              <a:t>信息维护】按钮</a:t>
            </a:r>
            <a:r>
              <a:rPr lang="zh-CN" altLang="en-US" sz="2000" dirty="0"/>
              <a:t>，再点击列表中</a:t>
            </a:r>
            <a:r>
              <a:rPr lang="zh-CN" altLang="zh-CN" sz="2000" dirty="0"/>
              <a:t>【</a:t>
            </a:r>
            <a:r>
              <a:rPr lang="zh-CN" altLang="en-US" sz="2000" dirty="0"/>
              <a:t>个人</a:t>
            </a:r>
            <a:r>
              <a:rPr lang="zh-CN" altLang="zh-CN" sz="2000" dirty="0"/>
              <a:t>信息维护】按钮</a:t>
            </a:r>
            <a:r>
              <a:rPr lang="zh-CN" altLang="en-US" sz="2000" dirty="0"/>
              <a:t>，</a:t>
            </a:r>
            <a:r>
              <a:rPr lang="zh-CN" altLang="zh-CN" sz="2000" dirty="0"/>
              <a:t>可以更改“姓名”、“电话”、“邮箱”、“手机号码”信息，点击【确定】。</a:t>
            </a:r>
            <a:r>
              <a:rPr lang="en-US" altLang="zh-CN" sz="2000" dirty="0"/>
              <a:t>	</a:t>
            </a:r>
            <a:endParaRPr lang="zh-CN" altLang="zh-CN" sz="20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526" y="1790819"/>
            <a:ext cx="6653173" cy="322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DBDEAA2-1654-4219-87AD-8166CA6929A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98713601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8.2 </a:t>
            </a:r>
            <a:r>
              <a:rPr lang="zh-CN" altLang="en-US" dirty="0"/>
              <a:t>酬金校外人员</a:t>
            </a:r>
            <a:r>
              <a:rPr lang="en-US" altLang="zh-CN" dirty="0"/>
              <a:t>—</a:t>
            </a:r>
            <a:r>
              <a:rPr lang="zh-CN" altLang="en-US" dirty="0"/>
              <a:t>校外人员信息维护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152516" y="1017421"/>
            <a:ext cx="2895524" cy="3922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en-US" altLang="zh-CN" sz="1800" dirty="0"/>
              <a:t>1</a:t>
            </a:r>
            <a:r>
              <a:rPr lang="zh-CN" altLang="en-US" sz="1800" dirty="0"/>
              <a:t>、</a:t>
            </a:r>
            <a:r>
              <a:rPr lang="zh-CN" altLang="zh-CN" sz="1800" dirty="0"/>
              <a:t>点击【</a:t>
            </a:r>
            <a:r>
              <a:rPr lang="zh-CN" altLang="en-US" sz="1800" dirty="0"/>
              <a:t>酬金信息维护</a:t>
            </a:r>
            <a:r>
              <a:rPr lang="zh-CN" altLang="zh-CN" sz="1800" dirty="0"/>
              <a:t>】按钮</a:t>
            </a:r>
            <a:r>
              <a:rPr lang="zh-CN" altLang="en-US" sz="1800" dirty="0"/>
              <a:t>，再</a:t>
            </a:r>
            <a:r>
              <a:rPr lang="zh-CN" altLang="zh-CN" sz="1800" dirty="0"/>
              <a:t>点击【</a:t>
            </a:r>
            <a:r>
              <a:rPr lang="zh-CN" altLang="en-US" sz="1800" dirty="0"/>
              <a:t>校外人员信息维护</a:t>
            </a:r>
            <a:r>
              <a:rPr lang="zh-CN" altLang="zh-CN" sz="1800" dirty="0"/>
              <a:t>】按钮</a:t>
            </a:r>
            <a:r>
              <a:rPr lang="zh-CN" altLang="en-US" sz="1800" dirty="0"/>
              <a:t>，进入人员信息维护界面。            </a:t>
            </a:r>
            <a:endParaRPr lang="en-US" altLang="zh-CN" sz="1800" dirty="0"/>
          </a:p>
          <a:p>
            <a:pPr>
              <a:buNone/>
            </a:pPr>
            <a:endParaRPr lang="en-US" altLang="zh-CN" sz="1800" dirty="0"/>
          </a:p>
          <a:p>
            <a:pPr>
              <a:buNone/>
            </a:pPr>
            <a:r>
              <a:rPr lang="en-US" altLang="zh-CN" sz="1800" dirty="0"/>
              <a:t>2</a:t>
            </a:r>
            <a:r>
              <a:rPr lang="zh-CN" altLang="en-US" sz="1800" dirty="0"/>
              <a:t>、人员信息新增主要有两种方式，分别是：‘新增’，‘</a:t>
            </a:r>
            <a:r>
              <a:rPr lang="en-US" altLang="zh-CN" sz="1800" dirty="0"/>
              <a:t>Excel</a:t>
            </a:r>
            <a:r>
              <a:rPr lang="zh-CN" altLang="en-US" sz="1800" dirty="0"/>
              <a:t>导入’</a:t>
            </a:r>
            <a:endParaRPr lang="en-US" altLang="zh-CN" sz="1800" dirty="0"/>
          </a:p>
          <a:p>
            <a:pPr>
              <a:buNone/>
            </a:pPr>
            <a:endParaRPr lang="en-US" altLang="zh-CN" sz="1800" dirty="0"/>
          </a:p>
          <a:p>
            <a:pPr>
              <a:buNone/>
            </a:pPr>
            <a:r>
              <a:rPr lang="en-US" altLang="zh-CN" sz="1800" dirty="0"/>
              <a:t>3</a:t>
            </a:r>
            <a:r>
              <a:rPr lang="zh-CN" altLang="en-US" sz="1800" dirty="0"/>
              <a:t>、选择新增的人员信息记录，可对信息进行‘修改’，查看‘明细’，‘删除’操作。</a:t>
            </a:r>
            <a:r>
              <a:rPr lang="en-US" altLang="zh-CN" sz="2000" dirty="0"/>
              <a:t>	</a:t>
            </a:r>
            <a:endParaRPr lang="zh-CN" altLang="zh-CN" sz="2000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3093796" y="1017421"/>
            <a:ext cx="0" cy="324202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34" y="1029021"/>
            <a:ext cx="5493773" cy="340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F70F705-A52A-4F8C-8F9D-7216A94E713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27146738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8.3 </a:t>
            </a:r>
            <a:r>
              <a:rPr lang="zh-CN" altLang="en-US" dirty="0"/>
              <a:t>校外人员信息维护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647743" y="998687"/>
            <a:ext cx="2019307" cy="339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en-US" altLang="zh-CN" sz="2000" dirty="0"/>
              <a:t>1</a:t>
            </a:r>
            <a:r>
              <a:rPr lang="zh-CN" altLang="en-US" sz="2000" dirty="0"/>
              <a:t>、</a:t>
            </a:r>
            <a:r>
              <a:rPr lang="zh-CN" altLang="zh-CN" sz="2000" dirty="0"/>
              <a:t>点击【</a:t>
            </a:r>
            <a:r>
              <a:rPr lang="zh-CN" altLang="en-US" sz="2000" dirty="0"/>
              <a:t>新增</a:t>
            </a:r>
            <a:r>
              <a:rPr lang="zh-CN" altLang="zh-CN" sz="2000" dirty="0"/>
              <a:t>】按钮</a:t>
            </a:r>
            <a:r>
              <a:rPr lang="zh-CN" altLang="en-US" sz="2000" dirty="0"/>
              <a:t>，进入校外人员信息录入维护界面。</a:t>
            </a:r>
            <a:endParaRPr lang="en-US" altLang="zh-CN" sz="2000" dirty="0"/>
          </a:p>
          <a:p>
            <a:pPr>
              <a:buNone/>
            </a:pPr>
            <a:endParaRPr lang="en-US" altLang="zh-CN" sz="2000" dirty="0"/>
          </a:p>
          <a:p>
            <a:pPr>
              <a:buNone/>
            </a:pPr>
            <a:r>
              <a:rPr lang="en-US" altLang="zh-CN" sz="2000" dirty="0"/>
              <a:t>2.</a:t>
            </a:r>
            <a:r>
              <a:rPr lang="zh-CN" altLang="en-US" sz="2000" dirty="0"/>
              <a:t>红色*号项必填</a:t>
            </a:r>
            <a:endParaRPr lang="en-US" altLang="zh-CN" sz="2000" dirty="0"/>
          </a:p>
          <a:p>
            <a:pPr>
              <a:buNone/>
            </a:pPr>
            <a:endParaRPr lang="en-US" altLang="zh-CN" sz="2000" dirty="0"/>
          </a:p>
          <a:p>
            <a:pPr>
              <a:buNone/>
            </a:pPr>
            <a:r>
              <a:rPr lang="en-US" altLang="zh-CN" sz="2000" dirty="0"/>
              <a:t>3</a:t>
            </a:r>
            <a:r>
              <a:rPr lang="zh-CN" altLang="en-US" sz="2000" dirty="0"/>
              <a:t>、信息录入完毕之后，点击</a:t>
            </a:r>
            <a:r>
              <a:rPr lang="en-US" altLang="zh-CN" sz="2000" dirty="0"/>
              <a:t>【</a:t>
            </a:r>
            <a:r>
              <a:rPr lang="zh-CN" altLang="en-US" sz="2000" dirty="0"/>
              <a:t>提交</a:t>
            </a:r>
            <a:r>
              <a:rPr lang="en-US" altLang="zh-CN" sz="2000" dirty="0"/>
              <a:t>】</a:t>
            </a:r>
            <a:r>
              <a:rPr lang="zh-CN" altLang="en-US" sz="2000" dirty="0"/>
              <a:t>按钮</a:t>
            </a:r>
            <a:r>
              <a:rPr lang="en-US" altLang="zh-CN" sz="1100" dirty="0"/>
              <a:t>	</a:t>
            </a:r>
            <a:endParaRPr lang="zh-CN" altLang="zh-CN" sz="1100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2667050" y="998685"/>
            <a:ext cx="0" cy="324202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44" y="859750"/>
            <a:ext cx="5977428" cy="369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CBDD94C-D2B8-406F-BF02-FDEF7DD6D96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93726738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8.4 </a:t>
            </a:r>
            <a:r>
              <a:rPr lang="zh-CN" altLang="en-US" dirty="0"/>
              <a:t>身份证号修改校外人员卡号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571545" y="998687"/>
            <a:ext cx="2400297" cy="363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zh-CN" sz="2000" dirty="0"/>
              <a:t>点击【校外人员卡号修改】选中校外人员列表可查看此人银行信息</a:t>
            </a:r>
            <a:r>
              <a:rPr lang="zh-CN" altLang="en-US" sz="2000" dirty="0"/>
              <a:t>并填入新的卡号信息修改</a:t>
            </a:r>
            <a:r>
              <a:rPr lang="zh-CN" altLang="zh-CN" sz="2000" dirty="0"/>
              <a:t>。</a:t>
            </a:r>
            <a:endParaRPr lang="en-US" altLang="zh-CN" sz="2000" dirty="0"/>
          </a:p>
          <a:p>
            <a:pPr>
              <a:buNone/>
            </a:pPr>
            <a:endParaRPr lang="en-US" altLang="zh-CN" sz="2000" dirty="0"/>
          </a:p>
          <a:p>
            <a:pPr>
              <a:buNone/>
            </a:pPr>
            <a:r>
              <a:rPr lang="zh-CN" altLang="en-US" sz="2000" dirty="0">
                <a:solidFill>
                  <a:srgbClr val="FF0000"/>
                </a:solidFill>
              </a:rPr>
              <a:t>注意：</a:t>
            </a:r>
            <a:r>
              <a:rPr lang="zh-CN" altLang="en-US" sz="2000" dirty="0"/>
              <a:t>身份证号查询修改卡号，则必须为已经录入到系统的校外人员信息。</a:t>
            </a:r>
            <a:endParaRPr lang="en-US" altLang="zh-CN" sz="2000" dirty="0"/>
          </a:p>
          <a:p>
            <a:pPr>
              <a:buNone/>
            </a:pPr>
            <a:r>
              <a:rPr lang="en-US" altLang="zh-CN" sz="2000" dirty="0"/>
              <a:t>	</a:t>
            </a:r>
            <a:endParaRPr lang="zh-CN" altLang="zh-CN" sz="2000" dirty="0"/>
          </a:p>
        </p:txBody>
      </p:sp>
      <p:cxnSp>
        <p:nvCxnSpPr>
          <p:cNvPr id="7" name="直接连接符 6"/>
          <p:cNvCxnSpPr/>
          <p:nvPr/>
        </p:nvCxnSpPr>
        <p:spPr>
          <a:xfrm>
            <a:off x="2971842" y="1067040"/>
            <a:ext cx="0" cy="324202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 flipH="1">
            <a:off x="0" y="167888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36" y="1067040"/>
            <a:ext cx="5746123" cy="320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B6F845FF-44CD-409B-85F4-C196596B394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80364323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031" y="1367087"/>
            <a:ext cx="5585595" cy="3771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6360134" y="1013144"/>
            <a:ext cx="2412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4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 bwMode="auto">
          <a:xfrm flipH="1">
            <a:off x="3106144" y="1834858"/>
            <a:ext cx="5659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接连接符 13"/>
          <p:cNvCxnSpPr/>
          <p:nvPr/>
        </p:nvCxnSpPr>
        <p:spPr bwMode="auto">
          <a:xfrm flipH="1">
            <a:off x="3106144" y="2596838"/>
            <a:ext cx="306601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文本框 14"/>
          <p:cNvSpPr txBox="1"/>
          <p:nvPr/>
        </p:nvSpPr>
        <p:spPr>
          <a:xfrm>
            <a:off x="3043534" y="1861747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感谢您的观看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6147058" y="3790918"/>
            <a:ext cx="274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幼圆" pitchFamily="49" charset="-122"/>
                <a:ea typeface="幼圆" pitchFamily="49" charset="-122"/>
              </a:rPr>
              <a:t>江苏第二师范学院财务处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幼圆" pitchFamily="49" charset="-122"/>
              <a:ea typeface="幼圆" pitchFamily="49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decel="1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3333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67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67"/>
                            </p:stCondLst>
                            <p:childTnLst>
                              <p:par>
                                <p:cTn id="23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42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1.3</a:t>
            </a:r>
            <a:r>
              <a:rPr lang="zh-CN" altLang="en-US" dirty="0"/>
              <a:t> 系统登陆</a:t>
            </a:r>
            <a:r>
              <a:rPr lang="en-US" altLang="zh-CN" dirty="0"/>
              <a:t>-</a:t>
            </a:r>
            <a:r>
              <a:rPr lang="zh-CN" altLang="en-US" dirty="0"/>
              <a:t>校外</a:t>
            </a:r>
            <a:r>
              <a:rPr lang="en-US" altLang="zh-CN" dirty="0"/>
              <a:t>VPN</a:t>
            </a:r>
            <a:r>
              <a:rPr lang="zh-CN" altLang="en-US" dirty="0"/>
              <a:t>登录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838297" y="819196"/>
            <a:ext cx="7543603" cy="68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2000" dirty="0">
                <a:solidFill>
                  <a:srgbClr val="333333"/>
                </a:solidFill>
              </a:rPr>
              <a:t>在校外使用财务预约报销平台前，请先登录</a:t>
            </a:r>
            <a:r>
              <a:rPr lang="en-US" altLang="zh-CN" sz="2000" dirty="0">
                <a:solidFill>
                  <a:srgbClr val="333333"/>
                </a:solidFill>
              </a:rPr>
              <a:t>VPN</a:t>
            </a:r>
            <a:r>
              <a:rPr lang="zh-CN" altLang="en-US" sz="2000" dirty="0">
                <a:solidFill>
                  <a:srgbClr val="333333"/>
                </a:solidFill>
              </a:rPr>
              <a:t>，</a:t>
            </a:r>
            <a:r>
              <a:rPr lang="en-US" altLang="zh-CN" sz="2000" dirty="0">
                <a:solidFill>
                  <a:srgbClr val="333333"/>
                </a:solidFill>
              </a:rPr>
              <a:t>VPN</a:t>
            </a:r>
            <a:r>
              <a:rPr lang="zh-CN" altLang="en-US" sz="2000" dirty="0">
                <a:solidFill>
                  <a:srgbClr val="333333"/>
                </a:solidFill>
              </a:rPr>
              <a:t>使用方法请咨询信息化办公室。</a:t>
            </a:r>
            <a:r>
              <a:rPr lang="en-US" altLang="zh-CN" sz="2000" dirty="0">
                <a:solidFill>
                  <a:srgbClr val="333333"/>
                </a:solidFill>
              </a:rPr>
              <a:t>http://nic.jssnu.edu.cn/xwVPN/list.htm</a:t>
            </a:r>
            <a:endParaRPr lang="zh-CN" altLang="zh-CN" sz="2000" dirty="0">
              <a:solidFill>
                <a:srgbClr val="333333"/>
              </a:solidFill>
            </a:endParaRP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02E53A39-969E-48C7-8964-8E9506179F5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8240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C69787D5-EAFF-4A99-8324-1710734FB17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716C2AA-F199-4027-BE6D-018A36996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584" y="1801822"/>
            <a:ext cx="3871295" cy="29034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2E5D568-25CB-46B7-BF67-8725EBACD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94" y="1816746"/>
            <a:ext cx="4697057" cy="2876542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35FE34EC-BD50-49A9-BE91-58DF870D263E}"/>
              </a:ext>
            </a:extLst>
          </p:cNvPr>
          <p:cNvCxnSpPr/>
          <p:nvPr/>
        </p:nvCxnSpPr>
        <p:spPr>
          <a:xfrm>
            <a:off x="5029188" y="1581176"/>
            <a:ext cx="0" cy="324202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4870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1.4</a:t>
            </a:r>
            <a:r>
              <a:rPr lang="zh-CN" altLang="en-US" dirty="0"/>
              <a:t> 密码修改</a:t>
            </a:r>
          </a:p>
        </p:txBody>
      </p:sp>
      <p:sp>
        <p:nvSpPr>
          <p:cNvPr id="50" name="矩形 47"/>
          <p:cNvSpPr>
            <a:spLocks noChangeArrowheads="1"/>
          </p:cNvSpPr>
          <p:nvPr/>
        </p:nvSpPr>
        <p:spPr bwMode="auto">
          <a:xfrm>
            <a:off x="838297" y="819196"/>
            <a:ext cx="7543603" cy="80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zh-CN" sz="2400" dirty="0">
                <a:solidFill>
                  <a:srgbClr val="333333"/>
                </a:solidFill>
              </a:rPr>
              <a:t>登录后进入财务处信息门户网站，点击</a:t>
            </a:r>
            <a:r>
              <a:rPr lang="zh-CN" altLang="en-US" sz="2400" dirty="0">
                <a:solidFill>
                  <a:srgbClr val="333333"/>
                </a:solidFill>
              </a:rPr>
              <a:t>右上角</a:t>
            </a:r>
            <a:r>
              <a:rPr lang="zh-CN" altLang="zh-CN" sz="2400" dirty="0">
                <a:solidFill>
                  <a:srgbClr val="333333"/>
                </a:solidFill>
              </a:rPr>
              <a:t>的</a:t>
            </a:r>
            <a:r>
              <a:rPr lang="zh-CN" altLang="en-US" sz="2400" dirty="0">
                <a:solidFill>
                  <a:srgbClr val="333333"/>
                </a:solidFill>
              </a:rPr>
              <a:t>金色钥匙</a:t>
            </a:r>
            <a:r>
              <a:rPr lang="zh-CN" altLang="zh-CN" sz="2400" dirty="0">
                <a:solidFill>
                  <a:srgbClr val="333333"/>
                </a:solidFill>
              </a:rPr>
              <a:t>按钮，即可</a:t>
            </a:r>
            <a:r>
              <a:rPr lang="zh-CN" altLang="en-US" sz="2400" dirty="0">
                <a:solidFill>
                  <a:srgbClr val="333333"/>
                </a:solidFill>
              </a:rPr>
              <a:t>修改密码</a:t>
            </a:r>
            <a:r>
              <a:rPr lang="zh-CN" altLang="zh-CN" sz="2400" dirty="0">
                <a:solidFill>
                  <a:srgbClr val="333333"/>
                </a:solidFill>
              </a:rPr>
              <a:t>。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02E53A39-969E-48C7-8964-8E9506179F5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8240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C69787D5-EAFF-4A99-8324-1710734FB17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CA62591-AEBD-4AC0-A8A7-7B48630C0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13" y="1650347"/>
            <a:ext cx="4724276" cy="3160420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2E40001D-A349-4145-B6C2-FC9CCF5641CD}"/>
              </a:ext>
            </a:extLst>
          </p:cNvPr>
          <p:cNvCxnSpPr/>
          <p:nvPr/>
        </p:nvCxnSpPr>
        <p:spPr>
          <a:xfrm>
            <a:off x="5181584" y="1609545"/>
            <a:ext cx="0" cy="3242023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D89FBF0A-111C-4B22-9374-EEDB61C84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981" y="2083200"/>
            <a:ext cx="3720769" cy="22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9692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31468"/>
            <a:ext cx="9144793" cy="5206435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5486400" y="872127"/>
            <a:ext cx="1244600" cy="1244600"/>
          </a:xfrm>
          <a:prstGeom prst="roundRect">
            <a:avLst/>
          </a:prstGeom>
          <a:solidFill>
            <a:srgbClr val="1543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23" name="圆角矩形 22"/>
          <p:cNvSpPr/>
          <p:nvPr/>
        </p:nvSpPr>
        <p:spPr>
          <a:xfrm rot="18800826">
            <a:off x="5507169" y="854797"/>
            <a:ext cx="1203060" cy="1203060"/>
          </a:xfrm>
          <a:prstGeom prst="roundRect">
            <a:avLst/>
          </a:prstGeom>
          <a:noFill/>
          <a:ln>
            <a:solidFill>
              <a:srgbClr val="0052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41877" y="986595"/>
            <a:ext cx="11336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02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221002" y="2318783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15438F"/>
                </a:solidFill>
                <a:latin typeface="微软雅黑"/>
                <a:ea typeface="微软雅黑"/>
              </a:rPr>
              <a:t>网上预约报销流程介绍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5438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70080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9"/>
          <p:cNvSpPr/>
          <p:nvPr/>
        </p:nvSpPr>
        <p:spPr>
          <a:xfrm>
            <a:off x="0" y="1885968"/>
            <a:ext cx="9153525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9" name="Rectangle 11"/>
          <p:cNvSpPr/>
          <p:nvPr/>
        </p:nvSpPr>
        <p:spPr>
          <a:xfrm>
            <a:off x="4763" y="1982616"/>
            <a:ext cx="9170194" cy="97411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9" name="矩形 78"/>
          <p:cNvSpPr>
            <a:spLocks noChangeArrowheads="1"/>
          </p:cNvSpPr>
          <p:nvPr/>
        </p:nvSpPr>
        <p:spPr bwMode="auto">
          <a:xfrm>
            <a:off x="1485758" y="1047790"/>
            <a:ext cx="7648469" cy="377020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zh-CN" sz="2000" dirty="0"/>
              <a:t>报销申请流程</a:t>
            </a:r>
            <a:r>
              <a:rPr lang="zh-CN" altLang="en-US" sz="2000" dirty="0"/>
              <a:t>只需</a:t>
            </a:r>
            <a:r>
              <a:rPr lang="zh-CN" altLang="zh-CN" sz="2000" dirty="0"/>
              <a:t>以下</a:t>
            </a:r>
            <a:r>
              <a:rPr lang="zh-CN" altLang="en-US" sz="2000" dirty="0"/>
              <a:t>几</a:t>
            </a:r>
            <a:r>
              <a:rPr lang="zh-CN" altLang="zh-CN" sz="2000" dirty="0"/>
              <a:t>步即可完成网上报销。</a:t>
            </a:r>
            <a:endParaRPr lang="en-US" altLang="zh-CN" sz="2000" dirty="0"/>
          </a:p>
        </p:txBody>
      </p:sp>
      <p:sp>
        <p:nvSpPr>
          <p:cNvPr id="80" name="矩形 79"/>
          <p:cNvSpPr/>
          <p:nvPr/>
        </p:nvSpPr>
        <p:spPr>
          <a:xfrm>
            <a:off x="160940" y="2073173"/>
            <a:ext cx="1643706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700" b="1" dirty="0">
                <a:solidFill>
                  <a:prstClr val="white">
                    <a:lumMod val="95000"/>
                  </a:prstClr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1.</a:t>
            </a:r>
            <a:r>
              <a:rPr lang="zh-CN" altLang="en-US" sz="1700" b="1" dirty="0">
                <a:solidFill>
                  <a:prstClr val="white">
                    <a:lumMod val="95000"/>
                  </a:prstClr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获取授权项目</a:t>
            </a:r>
            <a:endParaRPr kumimoji="0" lang="en-US" altLang="zh-CN" sz="17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reflection blurRad="6350" stA="55000" endA="50" endPos="85000" dist="29997" dir="5400000" sy="-100000" algn="bl" rotWithShape="0"/>
              </a:effectLst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7238930" y="2067025"/>
            <a:ext cx="1643706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700" b="1" dirty="0">
                <a:solidFill>
                  <a:prstClr val="white">
                    <a:lumMod val="95000"/>
                  </a:prstClr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4.</a:t>
            </a:r>
            <a:r>
              <a:rPr lang="zh-CN" altLang="en-US" sz="1700" b="1" dirty="0">
                <a:solidFill>
                  <a:prstClr val="white">
                    <a:lumMod val="95000"/>
                  </a:prstClr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填写支付信息</a:t>
            </a:r>
            <a:endParaRPr kumimoji="0" lang="en-US" altLang="zh-CN" sz="17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reflection blurRad="6350" stA="55000" endA="50" endPos="85000" dist="29997" dir="5400000" sy="-100000" algn="bl" rotWithShape="0"/>
              </a:effectLst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2438456" y="2491827"/>
            <a:ext cx="1643706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700" b="1" dirty="0">
                <a:solidFill>
                  <a:prstClr val="white">
                    <a:lumMod val="95000"/>
                  </a:prstClr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6</a:t>
            </a:r>
            <a:r>
              <a:rPr lang="en-US" altLang="zh-CN" sz="1700" b="1" noProof="0" dirty="0">
                <a:solidFill>
                  <a:prstClr val="white">
                    <a:lumMod val="95000"/>
                  </a:prstClr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.</a:t>
            </a:r>
            <a:r>
              <a:rPr lang="zh-CN" altLang="en-US" sz="1700" b="1" noProof="0" dirty="0">
                <a:solidFill>
                  <a:prstClr val="white">
                    <a:lumMod val="95000"/>
                  </a:prstClr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选择预约时间</a:t>
            </a:r>
            <a:endParaRPr kumimoji="0" lang="en-US" altLang="zh-CN" sz="17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reflection blurRad="6350" stA="55000" endA="50" endPos="85000" dist="29997" dir="5400000" sy="-100000" algn="bl" rotWithShape="0"/>
              </a:effectLst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网上预约报销流程介绍</a:t>
            </a:r>
          </a:p>
        </p:txBody>
      </p:sp>
      <p:sp>
        <p:nvSpPr>
          <p:cNvPr id="23" name="矩形 22"/>
          <p:cNvSpPr/>
          <p:nvPr/>
        </p:nvSpPr>
        <p:spPr>
          <a:xfrm>
            <a:off x="2438456" y="2073173"/>
            <a:ext cx="1643706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2.</a:t>
            </a: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填写</a:t>
            </a:r>
            <a:r>
              <a:rPr lang="zh-CN" altLang="en-US" sz="1700" b="1" dirty="0">
                <a:solidFill>
                  <a:prstClr val="white">
                    <a:lumMod val="95000"/>
                  </a:prstClr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基本信息</a:t>
            </a:r>
            <a:endParaRPr kumimoji="0" lang="en-US" altLang="zh-CN" sz="17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reflection blurRad="6350" stA="55000" endA="50" endPos="85000" dist="29997" dir="5400000" sy="-100000" algn="bl" rotWithShape="0"/>
              </a:effectLst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 flipH="1">
            <a:off x="0" y="165790"/>
            <a:ext cx="1295486" cy="53860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900" kern="0" dirty="0">
                <a:solidFill>
                  <a:prstClr val="white"/>
                </a:solidFill>
                <a:latin typeface="微软雅黑"/>
                <a:ea typeface="微软雅黑"/>
              </a:rPr>
              <a:t>复 翼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E1A63E6-F888-4D3D-AFCE-6FA3E7464A5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0" y="167888"/>
            <a:ext cx="129548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63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kern="0" dirty="0">
                <a:solidFill>
                  <a:prstClr val="white"/>
                </a:solidFill>
                <a:latin typeface="微软雅黑"/>
                <a:ea typeface="微软雅黑"/>
              </a:rPr>
              <a:t> </a:t>
            </a:r>
            <a:r>
              <a:rPr lang="zh-CN" altLang="en-US" sz="2000" b="1" kern="0" dirty="0">
                <a:solidFill>
                  <a:prstClr val="white"/>
                </a:solidFill>
                <a:latin typeface="微软雅黑"/>
                <a:ea typeface="微软雅黑"/>
              </a:rPr>
              <a:t>预约系统</a:t>
            </a:r>
            <a:endParaRPr kumimoji="0" lang="en-US" altLang="zh-CN" sz="29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ACDCAC4-2214-486F-A75B-ABE22CA9EBD7}"/>
              </a:ext>
            </a:extLst>
          </p:cNvPr>
          <p:cNvSpPr/>
          <p:nvPr/>
        </p:nvSpPr>
        <p:spPr>
          <a:xfrm>
            <a:off x="4888904" y="2491827"/>
            <a:ext cx="1861714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700" b="1" noProof="0" dirty="0">
                <a:solidFill>
                  <a:prstClr val="white">
                    <a:lumMod val="95000"/>
                  </a:prstClr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7.</a:t>
            </a:r>
            <a:r>
              <a:rPr lang="zh-CN" altLang="en-US" sz="1700" b="1" dirty="0">
                <a:solidFill>
                  <a:prstClr val="white">
                    <a:lumMod val="95000"/>
                  </a:prstClr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打印预约报销单</a:t>
            </a:r>
            <a:endParaRPr kumimoji="0" lang="en-US" altLang="zh-CN" sz="17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reflection blurRad="6350" stA="55000" endA="50" endPos="85000" dist="29997" dir="5400000" sy="-100000" algn="bl" rotWithShape="0"/>
              </a:effectLst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C8BEDAE-7877-4B64-96A2-B66038FB3079}"/>
              </a:ext>
            </a:extLst>
          </p:cNvPr>
          <p:cNvSpPr/>
          <p:nvPr/>
        </p:nvSpPr>
        <p:spPr>
          <a:xfrm>
            <a:off x="160940" y="2491827"/>
            <a:ext cx="1643706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700" b="1" dirty="0">
                <a:solidFill>
                  <a:prstClr val="white">
                    <a:lumMod val="95000"/>
                  </a:prstClr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5.</a:t>
            </a:r>
            <a:r>
              <a:rPr lang="zh-CN" altLang="en-US" sz="1700" b="1" dirty="0">
                <a:solidFill>
                  <a:prstClr val="white">
                    <a:lumMod val="95000"/>
                  </a:prstClr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上传电子附件</a:t>
            </a:r>
            <a:endParaRPr kumimoji="0" lang="en-US" altLang="zh-CN" sz="17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reflection blurRad="6350" stA="55000" endA="50" endPos="85000" dist="29997" dir="5400000" sy="-100000" algn="bl" rotWithShape="0"/>
              </a:effectLst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25FAD8C-6570-4FE8-95CB-4F8C1171DAD3}"/>
              </a:ext>
            </a:extLst>
          </p:cNvPr>
          <p:cNvSpPr/>
          <p:nvPr/>
        </p:nvSpPr>
        <p:spPr>
          <a:xfrm>
            <a:off x="4888904" y="2073518"/>
            <a:ext cx="1643706" cy="330854"/>
          </a:xfrm>
          <a:prstGeom prst="rect">
            <a:avLst/>
          </a:prstGeom>
        </p:spPr>
        <p:txBody>
          <a:bodyPr wrap="none" lIns="68573" tIns="34287" rIns="68573" bIns="34287">
            <a:spAutoFit/>
          </a:bodyPr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700" b="1" dirty="0">
                <a:solidFill>
                  <a:prstClr val="white">
                    <a:lumMod val="95000"/>
                  </a:prstClr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3</a:t>
            </a:r>
            <a:r>
              <a:rPr kumimoji="0" lang="en-US" altLang="zh-CN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.</a:t>
            </a: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填写</a:t>
            </a:r>
            <a:r>
              <a:rPr lang="zh-CN" altLang="en-US" sz="1700" b="1" noProof="0" dirty="0">
                <a:solidFill>
                  <a:prstClr val="white">
                    <a:lumMod val="95000"/>
                  </a:prstClr>
                </a:solidFill>
                <a:effectLst>
                  <a:reflection blurRad="6350" stA="55000" endA="50" endPos="85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rPr>
              <a:t>报销</a:t>
            </a:r>
            <a:r>
              <a:rPr kumimoji="0" lang="zh-CN" alt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reflection blurRad="6350" stA="55000" endA="50" endPos="85000" dist="29997" dir="5400000" sy="-100000" algn="bl" rotWithShape="0"/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金额</a:t>
            </a:r>
            <a:endParaRPr kumimoji="0" lang="en-US" altLang="zh-CN" sz="17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reflection blurRad="6350" stA="55000" endA="50" endPos="85000" dist="29997" dir="5400000" sy="-100000" algn="bl" rotWithShape="0"/>
              </a:effectLst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05468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6315</TotalTime>
  <Pages>0</Pages>
  <Words>2746</Words>
  <Characters>0</Characters>
  <Application>Microsoft Office PowerPoint</Application>
  <DocSecurity>0</DocSecurity>
  <PresentationFormat>全屏显示(16:9)</PresentationFormat>
  <Lines>0</Lines>
  <Paragraphs>357</Paragraphs>
  <Slides>57</Slides>
  <Notes>48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  <vt:variant>
        <vt:lpstr>自定义放映</vt:lpstr>
      </vt:variant>
      <vt:variant>
        <vt:i4>1</vt:i4>
      </vt:variant>
    </vt:vector>
  </HeadingPairs>
  <TitlesOfParts>
    <vt:vector size="68" baseType="lpstr">
      <vt:lpstr>等线</vt:lpstr>
      <vt:lpstr>等线 Light</vt:lpstr>
      <vt:lpstr>华文楷体</vt:lpstr>
      <vt:lpstr>宋体</vt:lpstr>
      <vt:lpstr>微软雅黑</vt:lpstr>
      <vt:lpstr>幼圆</vt:lpstr>
      <vt:lpstr>Arial</vt:lpstr>
      <vt:lpstr>Calibri</vt:lpstr>
      <vt:lpstr>Wingdings</vt:lpstr>
      <vt:lpstr>第一PPT，www.1ppt.com</vt:lpstr>
      <vt:lpstr>PowerPoint 演示文稿</vt:lpstr>
      <vt:lpstr>PowerPoint 演示文稿</vt:lpstr>
      <vt:lpstr>PowerPoint 演示文稿</vt:lpstr>
      <vt:lpstr>1.1 系统登陆-打开网页</vt:lpstr>
      <vt:lpstr>1.2 系统登陆-登录界面</vt:lpstr>
      <vt:lpstr>1.3 系统登陆-校外VPN登录</vt:lpstr>
      <vt:lpstr>1.4 密码修改</vt:lpstr>
      <vt:lpstr>PowerPoint 演示文稿</vt:lpstr>
      <vt:lpstr>网上预约报销流程介绍</vt:lpstr>
      <vt:lpstr>PowerPoint 演示文稿</vt:lpstr>
      <vt:lpstr>3.项目授权角色介绍</vt:lpstr>
      <vt:lpstr>3.网上项目授权</vt:lpstr>
      <vt:lpstr>3.网上项目授权</vt:lpstr>
      <vt:lpstr>3.1.1网上项目授权</vt:lpstr>
      <vt:lpstr>3.1.2网上项目授权</vt:lpstr>
      <vt:lpstr>3.1.3网上项目授权</vt:lpstr>
      <vt:lpstr>3.2.1网上项目查询</vt:lpstr>
      <vt:lpstr>3.2.2网上项目查询</vt:lpstr>
      <vt:lpstr>PowerPoint 演示文稿</vt:lpstr>
      <vt:lpstr>4.1 网上预约报销</vt:lpstr>
      <vt:lpstr>4.2.1 网上预约报销-预约管理</vt:lpstr>
      <vt:lpstr>4.2.2 网上预约报销-预约业务</vt:lpstr>
      <vt:lpstr>4.2.3 网上预约报销-新增预约申请</vt:lpstr>
      <vt:lpstr>4.2.4 网上预约报销-填写基本信息</vt:lpstr>
      <vt:lpstr>4.2.5 网上预约报销- 填写支付信息</vt:lpstr>
      <vt:lpstr>4.2.6 网上预约报销- 填写报销金额</vt:lpstr>
      <vt:lpstr>4.2.7 网上预约报销- 填写支付信息—对私转卡</vt:lpstr>
      <vt:lpstr>4.2.8 网上预约报销-填写支付信息—对私转卡</vt:lpstr>
      <vt:lpstr>4.2.9 网上预约报销-填写支付信息—对公汇款</vt:lpstr>
      <vt:lpstr>4.3.1 网上预约报销- 上传电子附件</vt:lpstr>
      <vt:lpstr>4.3.2 网上预约报销- 上传电子附件</vt:lpstr>
      <vt:lpstr>4.3.3 网上预约报销- 上传电子附件</vt:lpstr>
      <vt:lpstr>4.4.1 网上预约报销- 预约</vt:lpstr>
      <vt:lpstr>4.4.2 网上预约报销-预约</vt:lpstr>
      <vt:lpstr>4.5 网上预约报销-打印</vt:lpstr>
      <vt:lpstr>4.6.1 修改、撤销、打印及查看报销单</vt:lpstr>
      <vt:lpstr>4.6.2 报销单查看明细信息</vt:lpstr>
      <vt:lpstr>4.6.3 历史报销单</vt:lpstr>
      <vt:lpstr>PowerPoint 演示文稿</vt:lpstr>
      <vt:lpstr>5.1 暂借款业务</vt:lpstr>
      <vt:lpstr>5.2 暂借款业务</vt:lpstr>
      <vt:lpstr>5.3 暂借款业务-注意事项-还借款</vt:lpstr>
      <vt:lpstr>PowerPoint 演示文稿</vt:lpstr>
      <vt:lpstr>6.1 国内旅费业务</vt:lpstr>
      <vt:lpstr>6.2 国内旅费业务</vt:lpstr>
      <vt:lpstr>6.3 国内旅费业务</vt:lpstr>
      <vt:lpstr>6.4 国内旅费业务</vt:lpstr>
      <vt:lpstr>PowerPoint 演示文稿</vt:lpstr>
      <vt:lpstr>7.1 因公出国（国际旅费）</vt:lpstr>
      <vt:lpstr>7.2 因公出国（国际旅费）</vt:lpstr>
      <vt:lpstr>7.2 因公出国（国际旅费）</vt:lpstr>
      <vt:lpstr>PowerPoint 演示文稿</vt:lpstr>
      <vt:lpstr>8.1 个人信息维护</vt:lpstr>
      <vt:lpstr>8.2 酬金校外人员—校外人员信息维护</vt:lpstr>
      <vt:lpstr>8.3 校外人员信息维护</vt:lpstr>
      <vt:lpstr>8.4 身份证号修改校外人员卡号</vt:lpstr>
      <vt:lpstr>PowerPoint 演示文稿</vt:lpstr>
      <vt:lpstr>自定义放映 1</vt:lpstr>
    </vt:vector>
  </TitlesOfParts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网上预约报销系统V6.0</dc:title>
  <dc:creator>顾琪</dc:creator>
  <cp:keywords>网上预约报销系统V6.0</cp:keywords>
  <cp:lastModifiedBy>正在解决 已经发现</cp:lastModifiedBy>
  <cp:revision>1110</cp:revision>
  <cp:lastPrinted>1899-12-30T00:00:00Z</cp:lastPrinted>
  <dcterms:created xsi:type="dcterms:W3CDTF">2008-02-28T09:07:44Z</dcterms:created>
  <dcterms:modified xsi:type="dcterms:W3CDTF">2025-05-21T06:31:30Z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2052-8.1.0.3526</vt:lpwstr>
  </property>
</Properties>
</file>